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5"/>
  </p:notesMasterIdLst>
  <p:handoutMasterIdLst>
    <p:handoutMasterId r:id="rId66"/>
  </p:handoutMasterIdLst>
  <p:sldIdLst>
    <p:sldId id="324" r:id="rId2"/>
    <p:sldId id="256" r:id="rId3"/>
    <p:sldId id="280" r:id="rId4"/>
    <p:sldId id="257" r:id="rId5"/>
    <p:sldId id="258" r:id="rId6"/>
    <p:sldId id="259" r:id="rId7"/>
    <p:sldId id="260" r:id="rId8"/>
    <p:sldId id="261" r:id="rId9"/>
    <p:sldId id="262" r:id="rId10"/>
    <p:sldId id="263" r:id="rId11"/>
    <p:sldId id="265" r:id="rId12"/>
    <p:sldId id="266" r:id="rId13"/>
    <p:sldId id="267" r:id="rId14"/>
    <p:sldId id="268" r:id="rId15"/>
    <p:sldId id="269" r:id="rId16"/>
    <p:sldId id="264" r:id="rId17"/>
    <p:sldId id="281" r:id="rId18"/>
    <p:sldId id="322" r:id="rId19"/>
    <p:sldId id="282" r:id="rId20"/>
    <p:sldId id="283" r:id="rId21"/>
    <p:sldId id="284" r:id="rId22"/>
    <p:sldId id="285" r:id="rId23"/>
    <p:sldId id="286" r:id="rId24"/>
    <p:sldId id="287" r:id="rId25"/>
    <p:sldId id="289" r:id="rId26"/>
    <p:sldId id="290" r:id="rId27"/>
    <p:sldId id="291" r:id="rId28"/>
    <p:sldId id="292" r:id="rId29"/>
    <p:sldId id="293" r:id="rId30"/>
    <p:sldId id="294" r:id="rId31"/>
    <p:sldId id="295" r:id="rId32"/>
    <p:sldId id="296" r:id="rId33"/>
    <p:sldId id="297" r:id="rId34"/>
    <p:sldId id="270" r:id="rId35"/>
    <p:sldId id="271" r:id="rId36"/>
    <p:sldId id="272" r:id="rId37"/>
    <p:sldId id="273" r:id="rId38"/>
    <p:sldId id="274" r:id="rId39"/>
    <p:sldId id="275" r:id="rId40"/>
    <p:sldId id="298" r:id="rId41"/>
    <p:sldId id="276" r:id="rId42"/>
    <p:sldId id="277" r:id="rId43"/>
    <p:sldId id="27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6" r:id="rId58"/>
    <p:sldId id="317" r:id="rId59"/>
    <p:sldId id="318" r:id="rId60"/>
    <p:sldId id="279" r:id="rId61"/>
    <p:sldId id="319" r:id="rId62"/>
    <p:sldId id="320" r:id="rId63"/>
    <p:sldId id="321" r:id="rId6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7" d="100"/>
          <a:sy n="47" d="100"/>
        </p:scale>
        <p:origin x="-8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fr-FR"/>
          </a:p>
        </p:txBody>
      </p:sp>
      <p:sp>
        <p:nvSpPr>
          <p:cNvPr id="962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fr-FR"/>
          </a:p>
        </p:txBody>
      </p:sp>
      <p:sp>
        <p:nvSpPr>
          <p:cNvPr id="962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fr-FR"/>
          </a:p>
        </p:txBody>
      </p:sp>
      <p:sp>
        <p:nvSpPr>
          <p:cNvPr id="962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D4FD4212-9CE9-4BBF-9FA6-D30F2CCD5966}" type="slidenum">
              <a:rPr lang="fr-FR"/>
              <a:pPr/>
              <a:t>‹#›</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fr-FR"/>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fr-FR"/>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fr-FR"/>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71132B76-9418-484C-9AAB-2B976AAA8C8F}" type="slidenum">
              <a:rPr lang="fr-FR"/>
              <a:pPr/>
              <a:t>‹#›</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84EB85-DEB6-405E-B6EF-3B399EA1B046}" type="slidenum">
              <a:rPr lang="fr-FR"/>
              <a:pPr/>
              <a:t>17</a:t>
            </a:fld>
            <a:endParaRPr lang="fr-F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10B08B-8930-45B3-90A7-EE794EC14BC8}" type="slidenum">
              <a:rPr lang="fr-FR"/>
              <a:pPr/>
              <a:t>29</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A7631-36D5-4F5B-9F37-66EACC740A4B}" type="slidenum">
              <a:rPr lang="fr-FR"/>
              <a:pPr/>
              <a:t>30</a:t>
            </a:fld>
            <a:endParaRPr lang="fr-FR"/>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FF9798-A355-4473-B93C-A230E05EFBFB}" type="slidenum">
              <a:rPr lang="fr-FR"/>
              <a:pPr/>
              <a:t>31</a:t>
            </a:fld>
            <a:endParaRPr lang="fr-F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2975AE-24AA-4712-BE42-6292C5825E6D}" type="slidenum">
              <a:rPr lang="fr-FR"/>
              <a:pPr/>
              <a:t>32</a:t>
            </a:fld>
            <a:endParaRPr lang="fr-F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DB0C9A-BE84-4340-8F95-AE2418AA6848}" type="slidenum">
              <a:rPr lang="fr-FR"/>
              <a:pPr/>
              <a:t>33</a:t>
            </a:fld>
            <a:endParaRPr lang="fr-F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36AB3A-C957-4878-9EAF-33B5BF62BEC4}" type="slidenum">
              <a:rPr lang="fr-FR"/>
              <a:pPr/>
              <a:t>19</a:t>
            </a:fld>
            <a:endParaRPr lang="fr-F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F4C7ED-BB78-47D0-88F2-938DA5BDC655}" type="slidenum">
              <a:rPr lang="fr-FR"/>
              <a:pPr/>
              <a:t>20</a:t>
            </a:fld>
            <a:endParaRPr lang="fr-F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BA7611-B5C4-4D79-AC0C-5019278C2546}" type="slidenum">
              <a:rPr lang="fr-FR"/>
              <a:pPr/>
              <a:t>21</a:t>
            </a:fld>
            <a:endParaRPr lang="fr-F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323379-86E9-4166-9624-A69C1A83CBC1}" type="slidenum">
              <a:rPr lang="fr-FR"/>
              <a:pPr/>
              <a:t>22</a:t>
            </a:fld>
            <a:endParaRPr lang="fr-F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CE5675-B2D0-4BC6-B75B-6DFD5D28DBCB}" type="slidenum">
              <a:rPr lang="fr-FR"/>
              <a:pPr/>
              <a:t>25</a:t>
            </a:fld>
            <a:endParaRPr lang="fr-F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61B877-78B8-4229-B3C2-C906F4E9E2F2}" type="slidenum">
              <a:rPr lang="fr-FR"/>
              <a:pPr/>
              <a:t>26</a:t>
            </a:fld>
            <a:endParaRPr lang="fr-F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33D0CD-C7CB-4C2A-A9CC-994F585A6268}" type="slidenum">
              <a:rPr lang="fr-FR"/>
              <a:pPr/>
              <a:t>27</a:t>
            </a:fld>
            <a:endParaRPr lang="fr-FR"/>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BFDE35-6F3A-43A6-82C0-710182ABC9E2}" type="slidenum">
              <a:rPr lang="fr-FR"/>
              <a:pPr/>
              <a:t>28</a:t>
            </a:fld>
            <a:endParaRPr lang="fr-FR"/>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266" name="Group 2"/>
          <p:cNvGrpSpPr>
            <a:grpSpLocks/>
          </p:cNvGrpSpPr>
          <p:nvPr/>
        </p:nvGrpSpPr>
        <p:grpSpPr bwMode="auto">
          <a:xfrm>
            <a:off x="-3222625" y="304800"/>
            <a:ext cx="11909425" cy="4724400"/>
            <a:chOff x="-2030" y="192"/>
            <a:chExt cx="7502" cy="2976"/>
          </a:xfrm>
        </p:grpSpPr>
        <p:sp>
          <p:nvSpPr>
            <p:cNvPr id="11267"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en-US"/>
            </a:p>
          </p:txBody>
        </p:sp>
        <p:sp>
          <p:nvSpPr>
            <p:cNvPr id="11268"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lang="fr-FR" sz="2400">
                <a:latin typeface="Times New Roman" pitchFamily="18" charset="0"/>
              </a:endParaRPr>
            </a:p>
          </p:txBody>
        </p:sp>
        <p:sp>
          <p:nvSpPr>
            <p:cNvPr id="11269"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lang="fr-FR">
                <a:latin typeface="Arial" charset="0"/>
              </a:endParaRPr>
            </a:p>
          </p:txBody>
        </p:sp>
      </p:grpSp>
      <p:sp>
        <p:nvSpPr>
          <p:cNvPr id="11270" name="Rectangle 6"/>
          <p:cNvSpPr>
            <a:spLocks noGrp="1" noChangeArrowheads="1"/>
          </p:cNvSpPr>
          <p:nvPr>
            <p:ph type="ctrTitle"/>
          </p:nvPr>
        </p:nvSpPr>
        <p:spPr>
          <a:xfrm>
            <a:off x="1443038" y="985838"/>
            <a:ext cx="7239000" cy="1444625"/>
          </a:xfrm>
        </p:spPr>
        <p:txBody>
          <a:bodyPr/>
          <a:lstStyle>
            <a:lvl1pPr>
              <a:defRPr sz="4000"/>
            </a:lvl1pPr>
          </a:lstStyle>
          <a:p>
            <a:r>
              <a:rPr lang="fr-FR"/>
              <a:t>Cliquez pour modifier le style du titre</a:t>
            </a:r>
          </a:p>
        </p:txBody>
      </p:sp>
      <p:sp>
        <p:nvSpPr>
          <p:cNvPr id="1127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fr-FR"/>
              <a:t>Cliquez pour modifier le style des sous-titres du masque</a:t>
            </a:r>
          </a:p>
        </p:txBody>
      </p:sp>
      <p:sp>
        <p:nvSpPr>
          <p:cNvPr id="11272" name="Rectangle 8"/>
          <p:cNvSpPr>
            <a:spLocks noGrp="1" noChangeArrowheads="1"/>
          </p:cNvSpPr>
          <p:nvPr>
            <p:ph type="dt" sz="half" idx="2"/>
          </p:nvPr>
        </p:nvSpPr>
        <p:spPr/>
        <p:txBody>
          <a:bodyPr/>
          <a:lstStyle>
            <a:lvl1pPr>
              <a:defRPr/>
            </a:lvl1pPr>
          </a:lstStyle>
          <a:p>
            <a:r>
              <a:rPr lang="fr-FR"/>
              <a:t>الرباح خديجة                                             يوليوز  26-25                                                                             </a:t>
            </a:r>
          </a:p>
        </p:txBody>
      </p:sp>
      <p:sp>
        <p:nvSpPr>
          <p:cNvPr id="11273" name="Rectangle 9"/>
          <p:cNvSpPr>
            <a:spLocks noGrp="1" noChangeArrowheads="1"/>
          </p:cNvSpPr>
          <p:nvPr>
            <p:ph type="ftr" sz="quarter" idx="3"/>
          </p:nvPr>
        </p:nvSpPr>
        <p:spPr/>
        <p:txBody>
          <a:bodyPr/>
          <a:lstStyle>
            <a:lvl1pPr>
              <a:defRPr/>
            </a:lvl1pPr>
          </a:lstStyle>
          <a:p>
            <a:endParaRPr lang="fr-FR"/>
          </a:p>
        </p:txBody>
      </p:sp>
      <p:sp>
        <p:nvSpPr>
          <p:cNvPr id="11274" name="Rectangle 10"/>
          <p:cNvSpPr>
            <a:spLocks noGrp="1" noChangeArrowheads="1"/>
          </p:cNvSpPr>
          <p:nvPr>
            <p:ph type="sldNum" sz="quarter" idx="4"/>
          </p:nvPr>
        </p:nvSpPr>
        <p:spPr/>
        <p:txBody>
          <a:bodyPr/>
          <a:lstStyle>
            <a:lvl1pPr>
              <a:defRPr/>
            </a:lvl1pPr>
          </a:lstStyle>
          <a:p>
            <a:fld id="{9BB61DE5-CD02-42F3-A74B-19920A2E533A}" type="slidenum">
              <a:rPr lang="fr-F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fr-FR"/>
              <a:t>الرباح خديجة                                             يوليوز  26-25                                                                             </a:t>
            </a: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1A1624ED-1F4A-4CF4-9452-F998C267966B}" type="slidenum">
              <a:rPr lang="fr-F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fr-FR"/>
              <a:t>الرباح خديجة                                             يوليوز  26-25                                                                             </a:t>
            </a: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94B073C9-3C77-4667-8B73-FE178F02D6A8}" type="slidenum">
              <a:rPr lang="fr-F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370013" y="1827213"/>
            <a:ext cx="7313612" cy="4114800"/>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r>
              <a:rPr lang="fr-FR"/>
              <a:t>الرباح خديجة                                             يوليوز  26-25                                                                             </a:t>
            </a: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fr-FR"/>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8D776126-263B-4796-877A-BDCD4E901942}" type="slidenum">
              <a:rPr lang="fr-F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fr-FR"/>
              <a:t>الرباح خديجة                                             يوليوز  26-25                                                                             </a:t>
            </a: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8E2778D1-9B82-405C-83C7-CC2B78233655}" type="slidenum">
              <a:rPr lang="fr-F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fr-FR"/>
              <a:t>الرباح خديجة                                             يوليوز  26-25                                                                             </a:t>
            </a: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DE6A598A-A81C-413E-B8CD-7CFA5C319ABA}" type="slidenum">
              <a:rPr lang="fr-F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fr-FR"/>
              <a:t>الرباح خديجة                                             يوليوز  26-25                                                                             </a:t>
            </a: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8402B02F-2EE1-455B-8435-3FFB6F6967C8}" type="slidenum">
              <a:rPr lang="fr-F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fr-FR"/>
              <a:t>الرباح خديجة                                             يوليوز  26-25                                                                             </a:t>
            </a:r>
          </a:p>
        </p:txBody>
      </p:sp>
      <p:sp>
        <p:nvSpPr>
          <p:cNvPr id="8" name="Footer Placeholder 7"/>
          <p:cNvSpPr>
            <a:spLocks noGrp="1"/>
          </p:cNvSpPr>
          <p:nvPr>
            <p:ph type="ftr" sz="quarter" idx="11"/>
          </p:nvPr>
        </p:nvSpPr>
        <p:spPr/>
        <p:txBody>
          <a:bodyPr/>
          <a:lstStyle>
            <a:lvl1pPr>
              <a:defRPr/>
            </a:lvl1pPr>
          </a:lstStyle>
          <a:p>
            <a:endParaRPr lang="fr-FR"/>
          </a:p>
        </p:txBody>
      </p:sp>
      <p:sp>
        <p:nvSpPr>
          <p:cNvPr id="9" name="Slide Number Placeholder 8"/>
          <p:cNvSpPr>
            <a:spLocks noGrp="1"/>
          </p:cNvSpPr>
          <p:nvPr>
            <p:ph type="sldNum" sz="quarter" idx="12"/>
          </p:nvPr>
        </p:nvSpPr>
        <p:spPr/>
        <p:txBody>
          <a:bodyPr/>
          <a:lstStyle>
            <a:lvl1pPr>
              <a:defRPr/>
            </a:lvl1pPr>
          </a:lstStyle>
          <a:p>
            <a:fld id="{8965B9BC-6E25-401B-A924-A4FCDA111970}" type="slidenum">
              <a:rPr lang="fr-F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fr-FR"/>
              <a:t>الرباح خديجة                                             يوليوز  26-25                                                                             </a:t>
            </a:r>
          </a:p>
        </p:txBody>
      </p:sp>
      <p:sp>
        <p:nvSpPr>
          <p:cNvPr id="4" name="Footer Placeholder 3"/>
          <p:cNvSpPr>
            <a:spLocks noGrp="1"/>
          </p:cNvSpPr>
          <p:nvPr>
            <p:ph type="ftr" sz="quarter" idx="11"/>
          </p:nvPr>
        </p:nvSpPr>
        <p:spPr/>
        <p:txBody>
          <a:bodyPr/>
          <a:lstStyle>
            <a:lvl1pPr>
              <a:defRPr/>
            </a:lvl1pPr>
          </a:lstStyle>
          <a:p>
            <a:endParaRPr lang="fr-FR"/>
          </a:p>
        </p:txBody>
      </p:sp>
      <p:sp>
        <p:nvSpPr>
          <p:cNvPr id="5" name="Slide Number Placeholder 4"/>
          <p:cNvSpPr>
            <a:spLocks noGrp="1"/>
          </p:cNvSpPr>
          <p:nvPr>
            <p:ph type="sldNum" sz="quarter" idx="12"/>
          </p:nvPr>
        </p:nvSpPr>
        <p:spPr/>
        <p:txBody>
          <a:bodyPr/>
          <a:lstStyle>
            <a:lvl1pPr>
              <a:defRPr/>
            </a:lvl1pPr>
          </a:lstStyle>
          <a:p>
            <a:fld id="{BB4F05FC-38AE-41F8-A3B4-77EC7CF7A58B}" type="slidenum">
              <a:rPr lang="fr-F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fr-FR"/>
              <a:t>الرباح خديجة                                             يوليوز  26-25                                                                             </a:t>
            </a:r>
          </a:p>
        </p:txBody>
      </p:sp>
      <p:sp>
        <p:nvSpPr>
          <p:cNvPr id="3" name="Footer Placeholder 2"/>
          <p:cNvSpPr>
            <a:spLocks noGrp="1"/>
          </p:cNvSpPr>
          <p:nvPr>
            <p:ph type="ftr" sz="quarter" idx="11"/>
          </p:nvPr>
        </p:nvSpPr>
        <p:spPr/>
        <p:txBody>
          <a:bodyPr/>
          <a:lstStyle>
            <a:lvl1pPr>
              <a:defRPr/>
            </a:lvl1pPr>
          </a:lstStyle>
          <a:p>
            <a:endParaRPr lang="fr-FR"/>
          </a:p>
        </p:txBody>
      </p:sp>
      <p:sp>
        <p:nvSpPr>
          <p:cNvPr id="4" name="Slide Number Placeholder 3"/>
          <p:cNvSpPr>
            <a:spLocks noGrp="1"/>
          </p:cNvSpPr>
          <p:nvPr>
            <p:ph type="sldNum" sz="quarter" idx="12"/>
          </p:nvPr>
        </p:nvSpPr>
        <p:spPr/>
        <p:txBody>
          <a:bodyPr/>
          <a:lstStyle>
            <a:lvl1pPr>
              <a:defRPr/>
            </a:lvl1pPr>
          </a:lstStyle>
          <a:p>
            <a:fld id="{9F5DE5C7-6F1E-4D08-B91E-27B2585BD300}" type="slidenum">
              <a:rPr lang="fr-F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fr-FR"/>
              <a:t>الرباح خديجة                                             يوليوز  26-25                                                                             </a:t>
            </a: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142C329E-1F45-4D08-80C8-2C65AEE8E1D3}" type="slidenum">
              <a:rPr lang="fr-F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fr-FR"/>
              <a:t>الرباح خديجة                                             يوليوز  26-25                                                                             </a:t>
            </a: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4C5EF1CB-3913-4583-8C0B-897FF0074C2C}" type="slidenum">
              <a:rPr lang="fr-F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3238500" y="0"/>
            <a:ext cx="11925300" cy="3810000"/>
            <a:chOff x="-2040" y="0"/>
            <a:chExt cx="7512" cy="2400"/>
          </a:xfrm>
        </p:grpSpPr>
        <p:sp>
          <p:nvSpPr>
            <p:cNvPr id="10243"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lang="fr-FR" sz="2400">
                <a:latin typeface="Times New Roman" pitchFamily="18" charset="0"/>
              </a:endParaRPr>
            </a:p>
          </p:txBody>
        </p:sp>
        <p:sp>
          <p:nvSpPr>
            <p:cNvPr id="10244"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lang="fr-FR">
                <a:latin typeface="Arial" charset="0"/>
              </a:endParaRPr>
            </a:p>
          </p:txBody>
        </p:sp>
        <p:sp>
          <p:nvSpPr>
            <p:cNvPr id="10245"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en-US"/>
            </a:p>
          </p:txBody>
        </p:sp>
      </p:grpSp>
      <p:sp>
        <p:nvSpPr>
          <p:cNvPr id="10246"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fr-FR" smtClean="0"/>
              <a:t>Cliquez pour modifier le style du titre</a:t>
            </a:r>
          </a:p>
        </p:txBody>
      </p:sp>
      <p:sp>
        <p:nvSpPr>
          <p:cNvPr id="10247"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fr-FR"/>
              <a:t>الرباح خديجة                                             يوليوز  26-25                                                                             </a:t>
            </a:r>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fr-FR"/>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F69433B-893B-488B-95AC-2444C7410259}" type="slidenum">
              <a:rPr lang="fr-FR"/>
              <a:pPr/>
              <a:t>‹#›</a:t>
            </a:fld>
            <a:endParaRPr lang="fr-F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ft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cs typeface="Arial" charset="0"/>
        </a:defRPr>
      </a:lvl2pPr>
      <a:lvl3pPr algn="l" rtl="0" fontAlgn="base">
        <a:spcBef>
          <a:spcPct val="0"/>
        </a:spcBef>
        <a:spcAft>
          <a:spcPct val="0"/>
        </a:spcAft>
        <a:defRPr sz="3600">
          <a:solidFill>
            <a:schemeClr val="tx2"/>
          </a:solidFill>
          <a:latin typeface="Arial" charset="0"/>
          <a:cs typeface="Arial" charset="0"/>
        </a:defRPr>
      </a:lvl3pPr>
      <a:lvl4pPr algn="l" rtl="0" fontAlgn="base">
        <a:spcBef>
          <a:spcPct val="0"/>
        </a:spcBef>
        <a:spcAft>
          <a:spcPct val="0"/>
        </a:spcAft>
        <a:defRPr sz="3600">
          <a:solidFill>
            <a:schemeClr val="tx2"/>
          </a:solidFill>
          <a:latin typeface="Arial" charset="0"/>
          <a:cs typeface="Arial" charset="0"/>
        </a:defRPr>
      </a:lvl4pPr>
      <a:lvl5pPr algn="l" rtl="0" fontAlgn="base">
        <a:spcBef>
          <a:spcPct val="0"/>
        </a:spcBef>
        <a:spcAft>
          <a:spcPct val="0"/>
        </a:spcAft>
        <a:defRPr sz="3600">
          <a:solidFill>
            <a:schemeClr val="tx2"/>
          </a:solidFill>
          <a:latin typeface="Arial" charset="0"/>
          <a:cs typeface="Arial" charset="0"/>
        </a:defRPr>
      </a:lvl5pPr>
      <a:lvl6pPr marL="457200" algn="l" rtl="0" fontAlgn="base">
        <a:spcBef>
          <a:spcPct val="0"/>
        </a:spcBef>
        <a:spcAft>
          <a:spcPct val="0"/>
        </a:spcAft>
        <a:defRPr sz="3600">
          <a:solidFill>
            <a:schemeClr val="tx2"/>
          </a:solidFill>
          <a:latin typeface="Arial" charset="0"/>
          <a:cs typeface="Arial" charset="0"/>
        </a:defRPr>
      </a:lvl6pPr>
      <a:lvl7pPr marL="914400" algn="l" rtl="0" fontAlgn="base">
        <a:spcBef>
          <a:spcPct val="0"/>
        </a:spcBef>
        <a:spcAft>
          <a:spcPct val="0"/>
        </a:spcAft>
        <a:defRPr sz="3600">
          <a:solidFill>
            <a:schemeClr val="tx2"/>
          </a:solidFill>
          <a:latin typeface="Arial" charset="0"/>
          <a:cs typeface="Arial" charset="0"/>
        </a:defRPr>
      </a:lvl7pPr>
      <a:lvl8pPr marL="1371600" algn="l" rtl="0" fontAlgn="base">
        <a:spcBef>
          <a:spcPct val="0"/>
        </a:spcBef>
        <a:spcAft>
          <a:spcPct val="0"/>
        </a:spcAft>
        <a:defRPr sz="3600">
          <a:solidFill>
            <a:schemeClr val="tx2"/>
          </a:solidFill>
          <a:latin typeface="Arial" charset="0"/>
          <a:cs typeface="Arial" charset="0"/>
        </a:defRPr>
      </a:lvl8pPr>
      <a:lvl9pPr marL="1828800" algn="l" rtl="0" fontAlgn="base">
        <a:spcBef>
          <a:spcPct val="0"/>
        </a:spcBef>
        <a:spcAft>
          <a:spcPct val="0"/>
        </a:spcAft>
        <a:defRPr sz="36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301625"/>
            <a:ext cx="8683625" cy="1127125"/>
          </a:xfrm>
        </p:spPr>
        <p:txBody>
          <a:bodyPr/>
          <a:lstStyle/>
          <a:p>
            <a:pPr algn="ctr"/>
            <a:r>
              <a:rPr lang="en-US" sz="1600" smtClean="0">
                <a:latin typeface="Book Antiqua" pitchFamily="18" charset="0"/>
              </a:rPr>
              <a:t>Capacity building workshop for NGOs on Gender Responsive Budgeting:</a:t>
            </a:r>
            <a:br>
              <a:rPr lang="en-US" sz="1600" smtClean="0">
                <a:latin typeface="Book Antiqua" pitchFamily="18" charset="0"/>
              </a:rPr>
            </a:br>
            <a:r>
              <a:rPr lang="en-US" sz="1600" smtClean="0">
                <a:latin typeface="Book Antiqua" pitchFamily="18" charset="0"/>
              </a:rPr>
              <a:t>A reflection on the role of civil society within the GRB process by Khadija Errebah, Rabat, Morocco July 2008</a:t>
            </a:r>
            <a:endParaRPr lang="en-US" sz="1600" smtClean="0"/>
          </a:p>
        </p:txBody>
      </p:sp>
      <p:sp>
        <p:nvSpPr>
          <p:cNvPr id="3075" name="Content Placeholder 2"/>
          <p:cNvSpPr>
            <a:spLocks noGrp="1"/>
          </p:cNvSpPr>
          <p:nvPr>
            <p:ph idx="1"/>
          </p:nvPr>
        </p:nvSpPr>
        <p:spPr>
          <a:xfrm>
            <a:off x="357188" y="1827213"/>
            <a:ext cx="8326437" cy="4602162"/>
          </a:xfrm>
        </p:spPr>
        <p:txBody>
          <a:bodyPr/>
          <a:lstStyle/>
          <a:p>
            <a:pPr eaLnBrk="1" hangingPunct="1"/>
            <a:r>
              <a:rPr lang="en-US" sz="1200" smtClean="0"/>
              <a:t>A training module that aims at introducing Moroccan civil society organizations to concepts on GRB and identify the role that they can play in support of gender responsive budgeting in the country. The module includes sessions that facilitate a discussion of the gender budget report, which is produced annually by the sectoral government departments, to identify the strengths and gaps in the report from a civil society perspective. The module also includes a series of hands-on exercises that familiarize civil society groups with tools to monitor budgets from a gender perspective</a:t>
            </a:r>
          </a:p>
        </p:txBody>
      </p:sp>
      <p:sp>
        <p:nvSpPr>
          <p:cNvPr id="3076" name="Date Placeholder 3"/>
          <p:cNvSpPr>
            <a:spLocks noGrp="1"/>
          </p:cNvSpPr>
          <p:nvPr>
            <p:ph type="dt" sz="quarter" idx="10"/>
          </p:nvPr>
        </p:nvSpPr>
        <p:spPr>
          <a:noFill/>
        </p:spPr>
        <p:txBody>
          <a:bodyPr/>
          <a:lstStyle/>
          <a:p>
            <a:r>
              <a:rPr lang="fr-FR">
                <a:cs typeface="Arial" charset="0"/>
              </a:rPr>
              <a:t>الرباح خديجة                                             يوليوز  26-25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842CA874-A756-47B1-AFD2-F40D2A80BC45}" type="slidenum">
              <a:rPr lang="fr-FR"/>
              <a:pPr/>
              <a:t>10</a:t>
            </a:fld>
            <a:endParaRPr lang="fr-FR"/>
          </a:p>
        </p:txBody>
      </p:sp>
      <p:sp>
        <p:nvSpPr>
          <p:cNvPr id="17410" name="Rectangle 2"/>
          <p:cNvSpPr>
            <a:spLocks noGrp="1" noChangeArrowheads="1"/>
          </p:cNvSpPr>
          <p:nvPr>
            <p:ph type="title"/>
          </p:nvPr>
        </p:nvSpPr>
        <p:spPr/>
        <p:txBody>
          <a:bodyPr/>
          <a:lstStyle/>
          <a:p>
            <a:pPr algn="ctr"/>
            <a:r>
              <a:rPr lang="ar-MA" sz="3200"/>
              <a:t/>
            </a:r>
            <a:br>
              <a:rPr lang="ar-MA" sz="3200"/>
            </a:br>
            <a:endParaRPr lang="fr-FR" sz="3200"/>
          </a:p>
        </p:txBody>
      </p:sp>
      <p:sp>
        <p:nvSpPr>
          <p:cNvPr id="17411" name="Rectangle 3"/>
          <p:cNvSpPr>
            <a:spLocks noGrp="1" noChangeArrowheads="1"/>
          </p:cNvSpPr>
          <p:nvPr>
            <p:ph type="body" idx="1"/>
          </p:nvPr>
        </p:nvSpPr>
        <p:spPr/>
        <p:txBody>
          <a:bodyPr/>
          <a:lstStyle/>
          <a:p>
            <a:pPr algn="r" rtl="1"/>
            <a:r>
              <a:rPr lang="ar-MA"/>
              <a:t> أسئلة أساسية متعلقة ببرامج و مشاريع الوزارات:</a:t>
            </a:r>
          </a:p>
          <a:p>
            <a:pPr lvl="1" algn="r" rtl="1">
              <a:buFont typeface="Wingdings" pitchFamily="2" charset="2"/>
              <a:buChar char="Ø"/>
            </a:pPr>
            <a:r>
              <a:rPr lang="ar-MA"/>
              <a:t>هل وضعت مطالب و احتياجات الرجال و النساء، الأطفال و الطفلات و الأشخاص في وضعية صعبة أثناء تقدير احتياجات المشروع؟</a:t>
            </a:r>
          </a:p>
          <a:p>
            <a:pPr lvl="1" algn="r" rtl="1">
              <a:buFont typeface="Wingdings" pitchFamily="2" charset="2"/>
              <a:buChar char="Ø"/>
            </a:pPr>
            <a:r>
              <a:rPr lang="ar-MA"/>
              <a:t>هل يشارك الرجال و النساء و بعدد متساو في تقدير احتياجات المشروع و في تصميم البرامج؟</a:t>
            </a:r>
          </a:p>
          <a:p>
            <a:pPr lvl="1" algn="r" rtl="1">
              <a:buFont typeface="Wingdings" pitchFamily="2" charset="2"/>
              <a:buChar char="Ø"/>
            </a:pPr>
            <a:r>
              <a:rPr lang="ar-MA"/>
              <a:t>هل يستفيد الرجال و النساء من البرامج بشكل متساوي؟</a:t>
            </a:r>
          </a:p>
          <a:p>
            <a:pPr lvl="1" algn="r" rtl="1">
              <a:buFont typeface="Wingdings" pitchFamily="2" charset="2"/>
              <a:buChar char="Ø"/>
            </a:pPr>
            <a:r>
              <a:rPr lang="ar-MA"/>
              <a:t>هل يشارك الرجال و النساء في متابعة و تقويم البرامج؟ و هل يتم قياس أثر البرامج بمدى تحسن ظروف عيش الساكنة...؟</a:t>
            </a:r>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fr-FR"/>
              <a:t>الرباح خديجة                                             يوليوز  26-25                                                                             </a:t>
            </a:r>
          </a:p>
        </p:txBody>
      </p:sp>
      <p:sp>
        <p:nvSpPr>
          <p:cNvPr id="7" name="Slide Number Placeholder 5"/>
          <p:cNvSpPr>
            <a:spLocks noGrp="1"/>
          </p:cNvSpPr>
          <p:nvPr>
            <p:ph type="sldNum" sz="quarter" idx="12"/>
          </p:nvPr>
        </p:nvSpPr>
        <p:spPr/>
        <p:txBody>
          <a:bodyPr/>
          <a:lstStyle/>
          <a:p>
            <a:fld id="{B4B372D4-AC18-4859-A8DA-90295299D2C7}" type="slidenum">
              <a:rPr lang="fr-FR"/>
              <a:pPr/>
              <a:t>11</a:t>
            </a:fld>
            <a:endParaRPr lang="fr-FR"/>
          </a:p>
        </p:txBody>
      </p:sp>
      <p:sp>
        <p:nvSpPr>
          <p:cNvPr id="19458" name="Rectangle 2"/>
          <p:cNvSpPr>
            <a:spLocks noGrp="1" noChangeArrowheads="1"/>
          </p:cNvSpPr>
          <p:nvPr>
            <p:ph type="title"/>
          </p:nvPr>
        </p:nvSpPr>
        <p:spPr/>
        <p:txBody>
          <a:bodyPr/>
          <a:lstStyle/>
          <a:p>
            <a:pPr algn="ctr"/>
            <a:r>
              <a:rPr lang="ar-MA" sz="2800" b="1"/>
              <a:t>التمرين رقم 03 </a:t>
            </a:r>
            <a:br>
              <a:rPr lang="ar-MA" sz="2800" b="1"/>
            </a:br>
            <a:r>
              <a:rPr lang="ar-MA" sz="2800" b="1"/>
              <a:t>أسباب و قواعد اعتماد ميزانية مستجيبة للنوع الاجتماعي</a:t>
            </a:r>
            <a:endParaRPr lang="fr-FR" sz="2800" b="1"/>
          </a:p>
        </p:txBody>
      </p:sp>
      <p:sp>
        <p:nvSpPr>
          <p:cNvPr id="19459" name="Rectangle 3"/>
          <p:cNvSpPr>
            <a:spLocks noGrp="1" noChangeArrowheads="1"/>
          </p:cNvSpPr>
          <p:nvPr>
            <p:ph type="body" idx="1"/>
          </p:nvPr>
        </p:nvSpPr>
        <p:spPr/>
        <p:txBody>
          <a:bodyPr/>
          <a:lstStyle/>
          <a:p>
            <a:pPr algn="r" rtl="1">
              <a:lnSpc>
                <a:spcPct val="90000"/>
              </a:lnSpc>
            </a:pPr>
            <a:r>
              <a:rPr lang="ar-MA"/>
              <a:t>ما هي الأسباب التي دفعت الوزير الأول:</a:t>
            </a:r>
          </a:p>
          <a:p>
            <a:pPr lvl="1" algn="r" rtl="1">
              <a:lnSpc>
                <a:spcPct val="90000"/>
              </a:lnSpc>
              <a:buFontTx/>
              <a:buChar char="-"/>
            </a:pPr>
            <a:r>
              <a:rPr lang="ar-MA"/>
              <a:t>لتوجيه الرسائل التوجيهية إلى مختلف القطاعات الوزارية منذ سنة 2006 لإدماج النوع الاجتماعي في مؤشرات النجاعة؟</a:t>
            </a:r>
          </a:p>
          <a:p>
            <a:pPr lvl="1" algn="r" rtl="1">
              <a:lnSpc>
                <a:spcPct val="90000"/>
              </a:lnSpc>
              <a:buFontTx/>
              <a:buChar char="-"/>
            </a:pPr>
            <a:r>
              <a:rPr lang="ar-MA"/>
              <a:t>لتوجيه الدورية المتعلقة بإدماج مقاربة النوع الاجتماعي في جميع سياسات التنمية بتاريخ 8 مارس 2007؟</a:t>
            </a:r>
          </a:p>
          <a:p>
            <a:pPr algn="r" rtl="1">
              <a:lnSpc>
                <a:spcPct val="90000"/>
              </a:lnSpc>
              <a:buFontTx/>
              <a:buChar char="•"/>
            </a:pPr>
            <a:r>
              <a:rPr lang="ar-MA"/>
              <a:t>منهجية الاشتغال:</a:t>
            </a:r>
          </a:p>
          <a:p>
            <a:pPr lvl="1" algn="r" rtl="1">
              <a:lnSpc>
                <a:spcPct val="90000"/>
              </a:lnSpc>
              <a:buFontTx/>
              <a:buChar char="-"/>
            </a:pPr>
            <a:r>
              <a:rPr lang="ar-MA"/>
              <a:t>نقاش جماعي</a:t>
            </a:r>
          </a:p>
          <a:p>
            <a:pPr lvl="1" algn="r" rtl="1">
              <a:lnSpc>
                <a:spcPct val="90000"/>
              </a:lnSpc>
              <a:buFontTx/>
              <a:buChar char="-"/>
            </a:pPr>
            <a:r>
              <a:rPr lang="ar-MA"/>
              <a:t>زوبعة ذهنية</a:t>
            </a:r>
          </a:p>
          <a:p>
            <a:pPr algn="r" rtl="1">
              <a:lnSpc>
                <a:spcPct val="90000"/>
              </a:lnSpc>
              <a:buFontTx/>
              <a:buNone/>
            </a:pPr>
            <a:r>
              <a:rPr lang="ar-MA"/>
              <a:t>       30 دقيقة</a:t>
            </a:r>
            <a:endParaRPr lang="fr-FR"/>
          </a:p>
        </p:txBody>
      </p:sp>
      <p:pic>
        <p:nvPicPr>
          <p:cNvPr id="19460" name="Picture 4" descr="horaire"/>
          <p:cNvPicPr>
            <a:picLocks noChangeAspect="1" noChangeArrowheads="1"/>
          </p:cNvPicPr>
          <p:nvPr/>
        </p:nvPicPr>
        <p:blipFill>
          <a:blip r:embed="rId2"/>
          <a:srcRect/>
          <a:stretch>
            <a:fillRect/>
          </a:stretch>
        </p:blipFill>
        <p:spPr bwMode="auto">
          <a:xfrm>
            <a:off x="8243888" y="5373688"/>
            <a:ext cx="409575" cy="4191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61AA34F2-79F4-429B-925D-9AF72967CED4}" type="slidenum">
              <a:rPr lang="fr-FR"/>
              <a:pPr/>
              <a:t>12</a:t>
            </a:fld>
            <a:endParaRPr lang="fr-FR"/>
          </a:p>
        </p:txBody>
      </p:sp>
      <p:sp>
        <p:nvSpPr>
          <p:cNvPr id="20482" name="Rectangle 2"/>
          <p:cNvSpPr>
            <a:spLocks noGrp="1" noChangeArrowheads="1"/>
          </p:cNvSpPr>
          <p:nvPr>
            <p:ph type="title"/>
          </p:nvPr>
        </p:nvSpPr>
        <p:spPr>
          <a:xfrm>
            <a:off x="1042988" y="333375"/>
            <a:ext cx="7313612" cy="1143000"/>
          </a:xfrm>
        </p:spPr>
        <p:txBody>
          <a:bodyPr/>
          <a:lstStyle/>
          <a:p>
            <a:pPr algn="ctr"/>
            <a:r>
              <a:rPr lang="ar-MA" sz="2800" b="1"/>
              <a:t>الأسباب التي دفعت للاهتمام بميزانية مستجيبة لحاجيات </a:t>
            </a:r>
            <a:br>
              <a:rPr lang="ar-MA" sz="2800" b="1"/>
            </a:br>
            <a:r>
              <a:rPr lang="ar-MA" sz="2800" b="1"/>
              <a:t>الرجال و النساء</a:t>
            </a:r>
            <a:endParaRPr lang="fr-FR" sz="2800" b="1"/>
          </a:p>
        </p:txBody>
      </p:sp>
      <p:sp>
        <p:nvSpPr>
          <p:cNvPr id="20483" name="Rectangle 3"/>
          <p:cNvSpPr>
            <a:spLocks noGrp="1" noChangeArrowheads="1"/>
          </p:cNvSpPr>
          <p:nvPr>
            <p:ph type="body" idx="1"/>
          </p:nvPr>
        </p:nvSpPr>
        <p:spPr/>
        <p:txBody>
          <a:bodyPr/>
          <a:lstStyle/>
          <a:p>
            <a:pPr algn="r" rtl="1"/>
            <a:r>
              <a:rPr lang="ar-MA"/>
              <a:t>هي واحدة من الأدوات التي تمكن الحكومة من تنفيذ الالتزامات و التوصيات و خطط العمل المرتبطة بتحقيق الحقوق الإنسانية للنساء و المقررة في المؤتمرات و في اللقاءات الدولية.</a:t>
            </a:r>
          </a:p>
          <a:p>
            <a:pPr algn="r" rtl="1"/>
            <a:r>
              <a:rPr lang="ar-MA"/>
              <a:t>تمكن من إبراز مدى تقدم الحكومة اتجاه قضايا المساواة و ذلك بالاعتماد على آثار الانفاق و على مخرجات الحكومة.</a:t>
            </a:r>
          </a:p>
          <a:p>
            <a:pPr algn="r" rtl="1"/>
            <a:r>
              <a:rPr lang="ar-MA"/>
              <a:t>لتوضيح بأنه ليس هناك فجوة بين سياسة الدولة في مجموع القطاعات و بين مداخيل و نفقات الميزانية.</a:t>
            </a:r>
          </a:p>
          <a:p>
            <a:pPr algn="r" rtl="1"/>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fr-FR"/>
              <a:t>الرباح خديجة                                             يوليوز  26-25                                                                             </a:t>
            </a:r>
          </a:p>
        </p:txBody>
      </p:sp>
      <p:sp>
        <p:nvSpPr>
          <p:cNvPr id="5" name="Slide Number Placeholder 5"/>
          <p:cNvSpPr>
            <a:spLocks noGrp="1"/>
          </p:cNvSpPr>
          <p:nvPr>
            <p:ph type="sldNum" sz="quarter" idx="12"/>
          </p:nvPr>
        </p:nvSpPr>
        <p:spPr/>
        <p:txBody>
          <a:bodyPr/>
          <a:lstStyle/>
          <a:p>
            <a:fld id="{1012AB81-1B7C-4967-92D1-4809EDEE2602}" type="slidenum">
              <a:rPr lang="fr-FR"/>
              <a:pPr/>
              <a:t>13</a:t>
            </a:fld>
            <a:endParaRPr lang="fr-FR"/>
          </a:p>
        </p:txBody>
      </p:sp>
      <p:sp>
        <p:nvSpPr>
          <p:cNvPr id="21507" name="Rectangle 3"/>
          <p:cNvSpPr>
            <a:spLocks noGrp="1" noChangeArrowheads="1"/>
          </p:cNvSpPr>
          <p:nvPr>
            <p:ph type="body" idx="1"/>
          </p:nvPr>
        </p:nvSpPr>
        <p:spPr/>
        <p:txBody>
          <a:bodyPr/>
          <a:lstStyle/>
          <a:p>
            <a:pPr algn="r" rtl="1"/>
            <a:r>
              <a:rPr lang="ar-MA" sz="2500"/>
              <a:t>تقلص إمكانية الفشل في التوقعات و تأخذ بعين الاعتبار مختلف الإكراهات لتحقيق التوازن بين المداخيل و النفقات و ذلك بهدف تحقيق تنمية مستدامة.</a:t>
            </a:r>
          </a:p>
          <a:p>
            <a:pPr algn="r" rtl="1"/>
            <a:r>
              <a:rPr lang="ar-MA" sz="2500"/>
              <a:t>التنمية الاجتماعية</a:t>
            </a:r>
            <a:r>
              <a:rPr lang="fr-FR" sz="2500"/>
              <a:t>/</a:t>
            </a:r>
            <a:r>
              <a:rPr lang="ar-MA" sz="2500"/>
              <a:t> المستدامة العادلة لا تتحقق بشكل آلي، لكن الميزانية المستجيبة للنوع الاجتماعي تساهم في توجيه السياسة في مختلف القطاعات للاستجابة لحاجيات الساكنة: رجال، نساء...</a:t>
            </a:r>
          </a:p>
          <a:p>
            <a:pPr algn="r" rtl="1"/>
            <a:r>
              <a:rPr lang="ar-MA" sz="2500"/>
              <a:t>الميزانية المستجيبة للنوع الاجتماعي تساهم في تحسين حالة النساء لأنها تأخذ بعين الاعتبار ”التكلفة الخفية“ لاقتصاد الرعاية الذي يوفر ”قوة عمل“ لكل من ” القطاع الخاص“ و ”القطاع العام“.  </a:t>
            </a:r>
            <a:endParaRPr lang="fr-FR" sz="25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fr-FR"/>
              <a:t>الرباح خديجة                                             يوليوز  26-25                                                                             </a:t>
            </a:r>
          </a:p>
        </p:txBody>
      </p:sp>
      <p:sp>
        <p:nvSpPr>
          <p:cNvPr id="13" name="Slide Number Placeholder 5"/>
          <p:cNvSpPr>
            <a:spLocks noGrp="1"/>
          </p:cNvSpPr>
          <p:nvPr>
            <p:ph type="sldNum" sz="quarter" idx="12"/>
          </p:nvPr>
        </p:nvSpPr>
        <p:spPr/>
        <p:txBody>
          <a:bodyPr/>
          <a:lstStyle/>
          <a:p>
            <a:fld id="{1E1468E3-E9A9-4E4E-A5F4-0CE4E0071EFE}" type="slidenum">
              <a:rPr lang="fr-FR"/>
              <a:pPr/>
              <a:t>14</a:t>
            </a:fld>
            <a:endParaRPr lang="fr-FR"/>
          </a:p>
        </p:txBody>
      </p:sp>
      <p:sp>
        <p:nvSpPr>
          <p:cNvPr id="22530" name="Rectangle 2"/>
          <p:cNvSpPr>
            <a:spLocks noGrp="1" noChangeArrowheads="1"/>
          </p:cNvSpPr>
          <p:nvPr>
            <p:ph type="title"/>
          </p:nvPr>
        </p:nvSpPr>
        <p:spPr/>
        <p:txBody>
          <a:bodyPr/>
          <a:lstStyle/>
          <a:p>
            <a:pPr algn="ctr"/>
            <a:r>
              <a:rPr lang="ar-MA"/>
              <a:t>اقتصاد الرعاية</a:t>
            </a:r>
            <a:endParaRPr lang="fr-FR"/>
          </a:p>
        </p:txBody>
      </p:sp>
      <p:sp>
        <p:nvSpPr>
          <p:cNvPr id="22531" name="Rectangle 3"/>
          <p:cNvSpPr>
            <a:spLocks noGrp="1" noChangeArrowheads="1"/>
          </p:cNvSpPr>
          <p:nvPr>
            <p:ph type="body" idx="1"/>
          </p:nvPr>
        </p:nvSpPr>
        <p:spPr/>
        <p:txBody>
          <a:bodyPr/>
          <a:lstStyle/>
          <a:p>
            <a:pPr algn="r" rtl="1">
              <a:buFont typeface="Wingdings" pitchFamily="2" charset="2"/>
              <a:buNone/>
            </a:pPr>
            <a:r>
              <a:rPr lang="ar-MA"/>
              <a:t> </a:t>
            </a:r>
            <a:endParaRPr lang="fr-FR"/>
          </a:p>
        </p:txBody>
      </p:sp>
      <p:sp>
        <p:nvSpPr>
          <p:cNvPr id="22532" name="Rectangle 4"/>
          <p:cNvSpPr>
            <a:spLocks noChangeArrowheads="1"/>
          </p:cNvSpPr>
          <p:nvPr/>
        </p:nvSpPr>
        <p:spPr bwMode="auto">
          <a:xfrm>
            <a:off x="3419475" y="1773238"/>
            <a:ext cx="2736850" cy="935037"/>
          </a:xfrm>
          <a:prstGeom prst="rect">
            <a:avLst/>
          </a:prstGeom>
          <a:solidFill>
            <a:schemeClr val="accent1"/>
          </a:solidFill>
          <a:ln w="9525">
            <a:solidFill>
              <a:schemeClr val="tx1"/>
            </a:solidFill>
            <a:miter lim="800000"/>
            <a:headEnd/>
            <a:tailEnd/>
          </a:ln>
          <a:effectLst/>
        </p:spPr>
        <p:txBody>
          <a:bodyPr wrap="none" anchor="ctr"/>
          <a:lstStyle/>
          <a:p>
            <a:pPr algn="ctr"/>
            <a:r>
              <a:rPr lang="ar-MA" sz="2400" b="1">
                <a:latin typeface="Arial" charset="0"/>
              </a:rPr>
              <a:t>الاقتصاد الكلي</a:t>
            </a:r>
          </a:p>
          <a:p>
            <a:pPr algn="ctr"/>
            <a:r>
              <a:rPr lang="ar-MA" sz="2400" b="1">
                <a:latin typeface="Arial" charset="0"/>
              </a:rPr>
              <a:t>الثروة الوطنية</a:t>
            </a:r>
            <a:endParaRPr lang="fr-FR" sz="2400" b="1">
              <a:latin typeface="Arial" charset="0"/>
            </a:endParaRPr>
          </a:p>
        </p:txBody>
      </p:sp>
      <p:sp>
        <p:nvSpPr>
          <p:cNvPr id="22534" name="Rectangle 6"/>
          <p:cNvSpPr>
            <a:spLocks noChangeArrowheads="1"/>
          </p:cNvSpPr>
          <p:nvPr/>
        </p:nvSpPr>
        <p:spPr bwMode="auto">
          <a:xfrm>
            <a:off x="468313" y="3284538"/>
            <a:ext cx="2951162" cy="1079500"/>
          </a:xfrm>
          <a:prstGeom prst="rect">
            <a:avLst/>
          </a:prstGeom>
          <a:solidFill>
            <a:schemeClr val="accent1"/>
          </a:solidFill>
          <a:ln w="9525">
            <a:solidFill>
              <a:schemeClr val="tx1"/>
            </a:solidFill>
            <a:miter lim="800000"/>
            <a:headEnd/>
            <a:tailEnd/>
          </a:ln>
          <a:effectLst/>
        </p:spPr>
        <p:txBody>
          <a:bodyPr wrap="none" anchor="ctr"/>
          <a:lstStyle/>
          <a:p>
            <a:pPr algn="ctr"/>
            <a:r>
              <a:rPr lang="ar-MA" b="1">
                <a:latin typeface="Arial" charset="0"/>
              </a:rPr>
              <a:t>2. القطاع الخاص ” مدفوع الأجر“</a:t>
            </a:r>
            <a:endParaRPr lang="fr-FR" b="1">
              <a:latin typeface="Arial" charset="0"/>
            </a:endParaRPr>
          </a:p>
        </p:txBody>
      </p:sp>
      <p:sp>
        <p:nvSpPr>
          <p:cNvPr id="22535" name="Rectangle 7"/>
          <p:cNvSpPr>
            <a:spLocks noChangeArrowheads="1"/>
          </p:cNvSpPr>
          <p:nvPr/>
        </p:nvSpPr>
        <p:spPr bwMode="auto">
          <a:xfrm>
            <a:off x="5724525" y="3284538"/>
            <a:ext cx="3240088" cy="1223962"/>
          </a:xfrm>
          <a:prstGeom prst="rect">
            <a:avLst/>
          </a:prstGeom>
          <a:solidFill>
            <a:schemeClr val="accent1"/>
          </a:solidFill>
          <a:ln w="9525">
            <a:solidFill>
              <a:schemeClr val="tx1"/>
            </a:solidFill>
            <a:miter lim="800000"/>
            <a:headEnd/>
            <a:tailEnd/>
          </a:ln>
          <a:effectLst/>
        </p:spPr>
        <p:txBody>
          <a:bodyPr wrap="none" anchor="ctr"/>
          <a:lstStyle/>
          <a:p>
            <a:pPr algn="ctr"/>
            <a:r>
              <a:rPr lang="ar-MA" b="1">
                <a:latin typeface="Arial" charset="0"/>
              </a:rPr>
              <a:t>1. قطاع الخدمات العمومية ”مدفوع الأجر“</a:t>
            </a:r>
            <a:endParaRPr lang="fr-FR" b="1">
              <a:latin typeface="Arial" charset="0"/>
            </a:endParaRPr>
          </a:p>
        </p:txBody>
      </p:sp>
      <p:sp>
        <p:nvSpPr>
          <p:cNvPr id="22536" name="Rectangle 8"/>
          <p:cNvSpPr>
            <a:spLocks noChangeArrowheads="1"/>
          </p:cNvSpPr>
          <p:nvPr/>
        </p:nvSpPr>
        <p:spPr bwMode="auto">
          <a:xfrm>
            <a:off x="3132138" y="5373688"/>
            <a:ext cx="3168650" cy="1150937"/>
          </a:xfrm>
          <a:prstGeom prst="rect">
            <a:avLst/>
          </a:prstGeom>
          <a:solidFill>
            <a:schemeClr val="accent1"/>
          </a:solidFill>
          <a:ln w="9525">
            <a:solidFill>
              <a:schemeClr val="tx1"/>
            </a:solidFill>
            <a:miter lim="800000"/>
            <a:headEnd/>
            <a:tailEnd/>
          </a:ln>
          <a:effectLst/>
        </p:spPr>
        <p:txBody>
          <a:bodyPr wrap="none" anchor="ctr"/>
          <a:lstStyle/>
          <a:p>
            <a:pPr algn="ctr"/>
            <a:r>
              <a:rPr lang="ar-MA" b="1">
                <a:latin typeface="Arial" charset="0"/>
              </a:rPr>
              <a:t>3. و نجن ننسى دائما</a:t>
            </a:r>
          </a:p>
          <a:p>
            <a:pPr algn="ctr"/>
            <a:r>
              <a:rPr lang="ar-MA" b="1">
                <a:latin typeface="Arial" charset="0"/>
              </a:rPr>
              <a:t>الاقتصاد غير المدفوع ”اقتصاد الرعاية“</a:t>
            </a:r>
          </a:p>
          <a:p>
            <a:pPr algn="ctr"/>
            <a:r>
              <a:rPr lang="ar-MA" b="1">
                <a:latin typeface="Arial" charset="0"/>
              </a:rPr>
              <a:t>الذي ينتج سلع و خدمات</a:t>
            </a:r>
            <a:endParaRPr lang="fr-FR" b="1">
              <a:latin typeface="Arial" charset="0"/>
            </a:endParaRPr>
          </a:p>
        </p:txBody>
      </p:sp>
      <p:sp>
        <p:nvSpPr>
          <p:cNvPr id="22537" name="Line 9"/>
          <p:cNvSpPr>
            <a:spLocks noChangeShapeType="1"/>
          </p:cNvSpPr>
          <p:nvPr/>
        </p:nvSpPr>
        <p:spPr bwMode="auto">
          <a:xfrm flipH="1">
            <a:off x="1979613" y="2708275"/>
            <a:ext cx="2808287" cy="576263"/>
          </a:xfrm>
          <a:prstGeom prst="line">
            <a:avLst/>
          </a:prstGeom>
          <a:noFill/>
          <a:ln w="9525">
            <a:solidFill>
              <a:schemeClr val="tx1"/>
            </a:solidFill>
            <a:round/>
            <a:headEnd/>
            <a:tailEnd type="triangle" w="med" len="med"/>
          </a:ln>
          <a:effectLst/>
        </p:spPr>
        <p:txBody>
          <a:bodyPr/>
          <a:lstStyle/>
          <a:p>
            <a:endParaRPr lang="en-US"/>
          </a:p>
        </p:txBody>
      </p:sp>
      <p:sp>
        <p:nvSpPr>
          <p:cNvPr id="22538" name="Line 10"/>
          <p:cNvSpPr>
            <a:spLocks noChangeShapeType="1"/>
          </p:cNvSpPr>
          <p:nvPr/>
        </p:nvSpPr>
        <p:spPr bwMode="auto">
          <a:xfrm>
            <a:off x="4643438" y="2708275"/>
            <a:ext cx="2305050" cy="576263"/>
          </a:xfrm>
          <a:prstGeom prst="line">
            <a:avLst/>
          </a:prstGeom>
          <a:noFill/>
          <a:ln w="9525">
            <a:solidFill>
              <a:schemeClr val="tx1"/>
            </a:solidFill>
            <a:round/>
            <a:headEnd/>
            <a:tailEnd type="triangle" w="med" len="med"/>
          </a:ln>
          <a:effectLst/>
        </p:spPr>
        <p:txBody>
          <a:bodyPr/>
          <a:lstStyle/>
          <a:p>
            <a:endParaRPr lang="en-US"/>
          </a:p>
        </p:txBody>
      </p:sp>
      <p:sp>
        <p:nvSpPr>
          <p:cNvPr id="22539" name="Line 11"/>
          <p:cNvSpPr>
            <a:spLocks noChangeShapeType="1"/>
          </p:cNvSpPr>
          <p:nvPr/>
        </p:nvSpPr>
        <p:spPr bwMode="auto">
          <a:xfrm flipH="1">
            <a:off x="4643438" y="2708275"/>
            <a:ext cx="73025" cy="2665413"/>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F34C164D-F8B1-4B5B-9CC9-3B08E008AF2D}" type="slidenum">
              <a:rPr lang="fr-FR"/>
              <a:pPr/>
              <a:t>15</a:t>
            </a:fld>
            <a:endParaRPr lang="fr-FR"/>
          </a:p>
        </p:txBody>
      </p:sp>
      <p:sp>
        <p:nvSpPr>
          <p:cNvPr id="23554" name="Rectangle 2"/>
          <p:cNvSpPr>
            <a:spLocks noGrp="1" noChangeArrowheads="1"/>
          </p:cNvSpPr>
          <p:nvPr>
            <p:ph type="title"/>
          </p:nvPr>
        </p:nvSpPr>
        <p:spPr/>
        <p:txBody>
          <a:bodyPr/>
          <a:lstStyle/>
          <a:p>
            <a:pPr algn="ctr"/>
            <a:r>
              <a:rPr lang="ar-MA" b="1"/>
              <a:t>أهمية تحليل النوع الاجتماعي</a:t>
            </a:r>
            <a:endParaRPr lang="fr-FR" b="1"/>
          </a:p>
        </p:txBody>
      </p:sp>
      <p:sp>
        <p:nvSpPr>
          <p:cNvPr id="23555" name="Rectangle 3"/>
          <p:cNvSpPr>
            <a:spLocks noGrp="1" noChangeArrowheads="1"/>
          </p:cNvSpPr>
          <p:nvPr>
            <p:ph type="body" idx="1"/>
          </p:nvPr>
        </p:nvSpPr>
        <p:spPr/>
        <p:txBody>
          <a:bodyPr/>
          <a:lstStyle/>
          <a:p>
            <a:pPr algn="r" rtl="1"/>
            <a:r>
              <a:rPr lang="ar-MA"/>
              <a:t>تمكن أهمية تحليل النوع الاجتماعي في توضيح الاختلافات العديدة بين الرجل و المرأة بالنسبة للاقتصاد ، و تجاهل هذه الاختلافات بدعوى الحياد أو أن من يهم الرجل يهم المرأة بالضرورة يؤدي إلى وضعية اللامساواة و إلى إقصاء. </a:t>
            </a:r>
          </a:p>
          <a:p>
            <a:pPr algn="r" rtl="1"/>
            <a:r>
              <a:rPr lang="ar-MA"/>
              <a:t>إن عدم الأخذ بعين الاعتبار الآثار المختلفة لميزانية على الرجال و النساء، و اعتبار الميزانية أداة تقنية   مسلسل التنمية المستدامة المرجوة.</a:t>
            </a:r>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fr-FR"/>
              <a:t>الرباح خديجة                                             يوليوز  26-25                                                                             </a:t>
            </a:r>
          </a:p>
        </p:txBody>
      </p:sp>
      <p:sp>
        <p:nvSpPr>
          <p:cNvPr id="7" name="Slide Number Placeholder 5"/>
          <p:cNvSpPr>
            <a:spLocks noGrp="1"/>
          </p:cNvSpPr>
          <p:nvPr>
            <p:ph type="sldNum" sz="quarter" idx="12"/>
          </p:nvPr>
        </p:nvSpPr>
        <p:spPr/>
        <p:txBody>
          <a:bodyPr/>
          <a:lstStyle/>
          <a:p>
            <a:fld id="{7CDA3F2F-1280-4A3A-AC4B-3B000F8C7E10}" type="slidenum">
              <a:rPr lang="fr-FR"/>
              <a:pPr/>
              <a:t>16</a:t>
            </a:fld>
            <a:endParaRPr lang="fr-FR"/>
          </a:p>
        </p:txBody>
      </p:sp>
      <p:sp>
        <p:nvSpPr>
          <p:cNvPr id="18434" name="Rectangle 2"/>
          <p:cNvSpPr>
            <a:spLocks noGrp="1" noChangeArrowheads="1"/>
          </p:cNvSpPr>
          <p:nvPr>
            <p:ph type="title"/>
          </p:nvPr>
        </p:nvSpPr>
        <p:spPr/>
        <p:txBody>
          <a:bodyPr/>
          <a:lstStyle/>
          <a:p>
            <a:pPr algn="ctr"/>
            <a:r>
              <a:rPr lang="ar-MA" sz="2800" b="1"/>
              <a:t>تمرين رقم 04 </a:t>
            </a:r>
            <a:br>
              <a:rPr lang="ar-MA" sz="2800" b="1"/>
            </a:br>
            <a:r>
              <a:rPr lang="ar-MA" sz="2800" b="1"/>
              <a:t> برامج/مشاريع وزارية مستجيبة للنوع الاجتماعي</a:t>
            </a:r>
            <a:endParaRPr lang="fr-FR" sz="2800" b="1"/>
          </a:p>
        </p:txBody>
      </p:sp>
      <p:sp>
        <p:nvSpPr>
          <p:cNvPr id="18435" name="Rectangle 3"/>
          <p:cNvSpPr>
            <a:spLocks noGrp="1" noChangeArrowheads="1"/>
          </p:cNvSpPr>
          <p:nvPr>
            <p:ph type="body" idx="1"/>
          </p:nvPr>
        </p:nvSpPr>
        <p:spPr>
          <a:xfrm>
            <a:off x="1403350" y="1844675"/>
            <a:ext cx="7313613" cy="4114800"/>
          </a:xfrm>
        </p:spPr>
        <p:txBody>
          <a:bodyPr/>
          <a:lstStyle/>
          <a:p>
            <a:pPr algn="r" rtl="1">
              <a:lnSpc>
                <a:spcPct val="90000"/>
              </a:lnSpc>
            </a:pPr>
            <a:r>
              <a:rPr lang="ar-MA" sz="2500"/>
              <a:t>عملت وزارة الاقتصاد و المالية عدة مجهودات لاعتماد المقاربة المرتكزة على النتائج و لإدماج مقاربة النوع الاجتماعي في الميزانية، باعتبار هذه الأخيرة أداة فعالة لترسيخ الحقوق الاقتصادية و الاجتماعية و الثقافية و كذا النجاعة الاقتصادية.</a:t>
            </a:r>
          </a:p>
          <a:p>
            <a:pPr algn="r" rtl="1">
              <a:lnSpc>
                <a:spcPct val="90000"/>
              </a:lnSpc>
            </a:pPr>
            <a:r>
              <a:rPr lang="ar-MA" sz="2500"/>
              <a:t>فما هي الحالات العملية ”برامج- مشاريع“ التي اعتمدتها القطاعات الحكومية أو الوزارات لإدماج مقاربة النوع الاجتماعي و التي نعرفها؟</a:t>
            </a:r>
          </a:p>
          <a:p>
            <a:pPr algn="r" rtl="1">
              <a:lnSpc>
                <a:spcPct val="90000"/>
              </a:lnSpc>
              <a:buFontTx/>
              <a:buChar char="•"/>
            </a:pPr>
            <a:r>
              <a:rPr lang="ar-MA" sz="2500"/>
              <a:t>منهجية الاشتغال:</a:t>
            </a:r>
          </a:p>
          <a:p>
            <a:pPr algn="r" rtl="1">
              <a:lnSpc>
                <a:spcPct val="90000"/>
              </a:lnSpc>
              <a:buFont typeface="Wingdings" pitchFamily="2" charset="2"/>
              <a:buNone/>
            </a:pPr>
            <a:r>
              <a:rPr lang="ar-MA" sz="2500"/>
              <a:t>عمل مجموعات</a:t>
            </a:r>
          </a:p>
          <a:p>
            <a:pPr algn="r" rtl="1">
              <a:lnSpc>
                <a:spcPct val="90000"/>
              </a:lnSpc>
              <a:buFont typeface="Wingdings" pitchFamily="2" charset="2"/>
              <a:buNone/>
            </a:pPr>
            <a:r>
              <a:rPr lang="ar-MA" sz="2500"/>
              <a:t>        45 دقيقة</a:t>
            </a:r>
          </a:p>
          <a:p>
            <a:pPr algn="r" rtl="1">
              <a:lnSpc>
                <a:spcPct val="90000"/>
              </a:lnSpc>
            </a:pPr>
            <a:endParaRPr lang="fr-FR" sz="2500"/>
          </a:p>
        </p:txBody>
      </p:sp>
      <p:pic>
        <p:nvPicPr>
          <p:cNvPr id="18436" name="Picture 4" descr="horaire"/>
          <p:cNvPicPr>
            <a:picLocks noChangeAspect="1" noChangeArrowheads="1"/>
          </p:cNvPicPr>
          <p:nvPr/>
        </p:nvPicPr>
        <p:blipFill>
          <a:blip r:embed="rId2"/>
          <a:srcRect/>
          <a:stretch>
            <a:fillRect/>
          </a:stretch>
        </p:blipFill>
        <p:spPr bwMode="auto">
          <a:xfrm>
            <a:off x="8101013" y="5229225"/>
            <a:ext cx="409575" cy="4191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DC225CF4-AE1F-4046-969D-7CE2FBDE95FF}" type="slidenum">
              <a:rPr lang="fr-FR"/>
              <a:pPr/>
              <a:t>17</a:t>
            </a:fld>
            <a:endParaRPr lang="fr-FR"/>
          </a:p>
        </p:txBody>
      </p:sp>
      <p:sp>
        <p:nvSpPr>
          <p:cNvPr id="36866" name="Rectangle 2"/>
          <p:cNvSpPr>
            <a:spLocks noGrp="1" noChangeArrowheads="1"/>
          </p:cNvSpPr>
          <p:nvPr>
            <p:ph type="title"/>
          </p:nvPr>
        </p:nvSpPr>
        <p:spPr/>
        <p:txBody>
          <a:bodyPr/>
          <a:lstStyle/>
          <a:p>
            <a:pPr algn="ctr"/>
            <a:r>
              <a:rPr lang="ar-MA" b="1"/>
              <a:t>ميزانية مستجيبة للنوع الاجتماعي</a:t>
            </a:r>
            <a:endParaRPr lang="fr-FR" b="1"/>
          </a:p>
        </p:txBody>
      </p:sp>
      <p:sp>
        <p:nvSpPr>
          <p:cNvPr id="36867" name="Rectangle 3"/>
          <p:cNvSpPr>
            <a:spLocks noGrp="1" noChangeArrowheads="1"/>
          </p:cNvSpPr>
          <p:nvPr>
            <p:ph type="body" idx="1"/>
          </p:nvPr>
        </p:nvSpPr>
        <p:spPr>
          <a:xfrm>
            <a:off x="762000" y="1600200"/>
            <a:ext cx="7921625" cy="5029200"/>
          </a:xfrm>
        </p:spPr>
        <p:txBody>
          <a:bodyPr/>
          <a:lstStyle/>
          <a:p>
            <a:pPr algn="r" rtl="1">
              <a:lnSpc>
                <a:spcPct val="90000"/>
              </a:lnSpc>
            </a:pPr>
            <a:endParaRPr lang="ar-MA" sz="2400" b="1"/>
          </a:p>
          <a:p>
            <a:pPr algn="r" rtl="1">
              <a:lnSpc>
                <a:spcPct val="90000"/>
              </a:lnSpc>
              <a:buFont typeface="Wingdings" pitchFamily="2" charset="2"/>
              <a:buNone/>
            </a:pPr>
            <a:endParaRPr lang="ar-MA" sz="2400" b="1"/>
          </a:p>
          <a:p>
            <a:pPr algn="r" rtl="1">
              <a:lnSpc>
                <a:spcPct val="90000"/>
              </a:lnSpc>
            </a:pPr>
            <a:r>
              <a:rPr lang="ar-MA" sz="2400" b="1"/>
              <a:t>إن الميزانية تأثير متباين على الأفراد و الجماعات على المستوى الوطني </a:t>
            </a:r>
          </a:p>
          <a:p>
            <a:pPr algn="r" rtl="1">
              <a:lnSpc>
                <a:spcPct val="90000"/>
              </a:lnSpc>
              <a:buFont typeface="Wingdings" pitchFamily="2" charset="2"/>
              <a:buNone/>
            </a:pPr>
            <a:r>
              <a:rPr lang="ar-MA" sz="2400" b="1"/>
              <a:t>   و المحلي، و لهذا يجب أن تكون مؤطرة بسياسات و استراتيجيات تراعي أن الساكنة: رجال و نساء و أطفال و طفلات و الأشخاص في وضعية إعاقة.</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B8F98BEA-E5E6-45D0-9410-E2A62F4A9AB5}" type="slidenum">
              <a:rPr lang="fr-FR"/>
              <a:pPr/>
              <a:t>18</a:t>
            </a:fld>
            <a:endParaRPr lang="fr-FR"/>
          </a:p>
        </p:txBody>
      </p:sp>
      <p:sp>
        <p:nvSpPr>
          <p:cNvPr id="95234" name="Rectangle 2"/>
          <p:cNvSpPr>
            <a:spLocks noGrp="1" noChangeArrowheads="1"/>
          </p:cNvSpPr>
          <p:nvPr>
            <p:ph type="title"/>
          </p:nvPr>
        </p:nvSpPr>
        <p:spPr/>
        <p:txBody>
          <a:bodyPr/>
          <a:lstStyle/>
          <a:p>
            <a:r>
              <a:rPr lang="ar-MA" sz="3200"/>
              <a:t/>
            </a:r>
            <a:br>
              <a:rPr lang="ar-MA" sz="3200"/>
            </a:br>
            <a:endParaRPr lang="fr-FR" sz="3200"/>
          </a:p>
        </p:txBody>
      </p:sp>
      <p:sp>
        <p:nvSpPr>
          <p:cNvPr id="95235" name="Rectangle 3"/>
          <p:cNvSpPr>
            <a:spLocks noGrp="1" noChangeArrowheads="1"/>
          </p:cNvSpPr>
          <p:nvPr>
            <p:ph type="body" idx="1"/>
          </p:nvPr>
        </p:nvSpPr>
        <p:spPr/>
        <p:txBody>
          <a:bodyPr/>
          <a:lstStyle/>
          <a:p>
            <a:pPr algn="r" rtl="1">
              <a:lnSpc>
                <a:spcPct val="90000"/>
              </a:lnSpc>
            </a:pPr>
            <a:r>
              <a:rPr lang="ar-MA" sz="2800" b="1"/>
              <a:t>إن إدماج مقاربة النوع الاجتماعي في الميزانية يعني قياس تأثير الاعتمادات المرصودة بمدى تحسن ظروف عيش الساكنة المستهدفة، وهذه الصيرورة تقتضي تحديد الفوارق بين الرجال و النساء، من خلال تحليل معطيات مفصلة حسب الجنسين، ومن خلال اعتماد برامج للحد من ازدياد الفوارق بينهما و اعتماد المواد اللازمة لتفعيل هذه الاستراتيجيات، وكل ذلك رهين بتوفر معلومات ذات مصداقية و بكيفية تقدير عمل النساء القرويات، وعمل النساء غير المأجور، قياس مشاركتهن الاقتصادية في القطاع غير المنظم، مع قياس نسبة الفقر حسب النوع.</a:t>
            </a:r>
          </a:p>
          <a:p>
            <a:pPr algn="r" rtl="1">
              <a:lnSpc>
                <a:spcPct val="90000"/>
              </a:lnSpc>
              <a:buFont typeface="Wingdings" pitchFamily="2" charset="2"/>
              <a:buNone/>
            </a:pPr>
            <a:endParaRPr lang="fr-FR" sz="2800" b="1"/>
          </a:p>
          <a:p>
            <a:pPr>
              <a:lnSpc>
                <a:spcPct val="90000"/>
              </a:lnSpc>
            </a:pPr>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A0E087AB-4CB6-4AFD-A802-6155F6D2C8E1}" type="slidenum">
              <a:rPr lang="fr-FR"/>
              <a:pPr/>
              <a:t>19</a:t>
            </a:fld>
            <a:endParaRPr lang="fr-FR"/>
          </a:p>
        </p:txBody>
      </p:sp>
      <p:sp>
        <p:nvSpPr>
          <p:cNvPr id="38914" name="Rectangle 2"/>
          <p:cNvSpPr>
            <a:spLocks noGrp="1" noChangeArrowheads="1"/>
          </p:cNvSpPr>
          <p:nvPr>
            <p:ph type="title"/>
          </p:nvPr>
        </p:nvSpPr>
        <p:spPr/>
        <p:txBody>
          <a:bodyPr/>
          <a:lstStyle/>
          <a:p>
            <a:pPr algn="ctr"/>
            <a:r>
              <a:rPr lang="ar-MA" b="1"/>
              <a:t>إصلاح الميزانية يرتكز على:</a:t>
            </a:r>
            <a:endParaRPr lang="en-US" b="1"/>
          </a:p>
        </p:txBody>
      </p:sp>
      <p:sp>
        <p:nvSpPr>
          <p:cNvPr id="38915" name="Rectangle 3"/>
          <p:cNvSpPr>
            <a:spLocks noGrp="1" noChangeArrowheads="1"/>
          </p:cNvSpPr>
          <p:nvPr>
            <p:ph type="body" idx="1"/>
          </p:nvPr>
        </p:nvSpPr>
        <p:spPr>
          <a:xfrm>
            <a:off x="1403350" y="1557338"/>
            <a:ext cx="7313613" cy="4114800"/>
          </a:xfrm>
        </p:spPr>
        <p:txBody>
          <a:bodyPr/>
          <a:lstStyle/>
          <a:p>
            <a:pPr marL="552450" indent="-552450" algn="r" rtl="1">
              <a:lnSpc>
                <a:spcPct val="90000"/>
              </a:lnSpc>
              <a:buFont typeface="Wingdings" pitchFamily="2" charset="2"/>
              <a:buAutoNum type="arabicParenR"/>
            </a:pPr>
            <a:r>
              <a:rPr lang="ar-MA" sz="2500" b="1">
                <a:latin typeface="Arial" charset="0"/>
              </a:rPr>
              <a:t>شمولية الاعتمادات</a:t>
            </a:r>
          </a:p>
          <a:p>
            <a:pPr marL="552450" indent="-552450" algn="r" rtl="1">
              <a:lnSpc>
                <a:spcPct val="90000"/>
              </a:lnSpc>
              <a:buFont typeface="Wingdings" pitchFamily="2" charset="2"/>
              <a:buAutoNum type="arabicParenR"/>
            </a:pPr>
            <a:r>
              <a:rPr lang="ar-MA" sz="2500" b="1">
                <a:latin typeface="Arial" charset="0"/>
              </a:rPr>
              <a:t>تقوية لا تمركز الميزانية </a:t>
            </a:r>
          </a:p>
          <a:p>
            <a:pPr marL="552450" indent="-552450" algn="r" rtl="1">
              <a:lnSpc>
                <a:spcPct val="90000"/>
              </a:lnSpc>
              <a:buFont typeface="Wingdings" pitchFamily="2" charset="2"/>
              <a:buAutoNum type="arabicParenR"/>
            </a:pPr>
            <a:r>
              <a:rPr lang="ar-MA" sz="2500" b="1">
                <a:latin typeface="Arial" charset="0"/>
              </a:rPr>
              <a:t>النفقات على المدى المتوسط</a:t>
            </a:r>
          </a:p>
          <a:p>
            <a:pPr marL="552450" indent="-552450" algn="r" rtl="1">
              <a:lnSpc>
                <a:spcPct val="90000"/>
              </a:lnSpc>
              <a:buFont typeface="Wingdings" pitchFamily="2" charset="2"/>
              <a:buAutoNum type="arabicParenR"/>
            </a:pPr>
            <a:r>
              <a:rPr lang="ar-MA" sz="2500" b="1">
                <a:latin typeface="Arial" charset="0"/>
              </a:rPr>
              <a:t>منهجية النجاعة: الإستراتيجية – البرامج – الأهداف - المؤشرات</a:t>
            </a:r>
          </a:p>
          <a:p>
            <a:pPr marL="552450" indent="-552450" algn="r" rtl="1">
              <a:lnSpc>
                <a:spcPct val="90000"/>
              </a:lnSpc>
              <a:buFont typeface="Wingdings" pitchFamily="2" charset="2"/>
              <a:buAutoNum type="arabicParenR"/>
            </a:pPr>
            <a:r>
              <a:rPr lang="ar-MA" sz="2500" b="1">
                <a:latin typeface="Arial" charset="0"/>
              </a:rPr>
              <a:t>إصلاح مراقبة النفقات العمومية.</a:t>
            </a:r>
          </a:p>
          <a:p>
            <a:pPr marL="552450" indent="-552450" algn="r" rtl="1">
              <a:lnSpc>
                <a:spcPct val="90000"/>
              </a:lnSpc>
              <a:buFont typeface="Wingdings" pitchFamily="2" charset="2"/>
              <a:buAutoNum type="arabicParenR"/>
            </a:pPr>
            <a:r>
              <a:rPr lang="ar-MA" sz="2500" b="1">
                <a:latin typeface="Arial" charset="0"/>
              </a:rPr>
              <a:t>الشراكة بين الدولة و الفاعلين المحليين.</a:t>
            </a:r>
          </a:p>
          <a:p>
            <a:pPr marL="552450" indent="-552450" algn="r" rtl="1">
              <a:lnSpc>
                <a:spcPct val="90000"/>
              </a:lnSpc>
              <a:buFont typeface="Wingdings" pitchFamily="2" charset="2"/>
              <a:buNone/>
            </a:pPr>
            <a:r>
              <a:rPr lang="ar-MA" sz="2500" b="1">
                <a:latin typeface="Arial" charset="0"/>
              </a:rPr>
              <a:t>     - تم التفكير في ميزانية مستجيبة للنوع الاجتماعي منذ 2002 و خاصة بعد المحاولات التي تم اعتمادها بشأن إدماج مقاربة النوع الاجتماعي في التنمية</a:t>
            </a:r>
            <a:endParaRPr lang="fr-FR" sz="2500" b="1">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8"/>
          <p:cNvSpPr>
            <a:spLocks noGrp="1" noChangeArrowheads="1"/>
          </p:cNvSpPr>
          <p:nvPr>
            <p:ph type="dt" sz="half" idx="2"/>
          </p:nvPr>
        </p:nvSpPr>
        <p:spPr/>
        <p:txBody>
          <a:bodyPr/>
          <a:lstStyle/>
          <a:p>
            <a:r>
              <a:rPr lang="fr-FR"/>
              <a:t>الرباح خديجة                                             يوليوز  26-25                                                                             </a:t>
            </a:r>
          </a:p>
        </p:txBody>
      </p:sp>
      <p:sp>
        <p:nvSpPr>
          <p:cNvPr id="23" name="Rectangle 10"/>
          <p:cNvSpPr>
            <a:spLocks noGrp="1" noChangeArrowheads="1"/>
          </p:cNvSpPr>
          <p:nvPr>
            <p:ph type="sldNum" sz="quarter" idx="4"/>
          </p:nvPr>
        </p:nvSpPr>
        <p:spPr/>
        <p:txBody>
          <a:bodyPr/>
          <a:lstStyle/>
          <a:p>
            <a:fld id="{5935A5D5-A290-4FE6-9DC7-B802BA3772A9}" type="slidenum">
              <a:rPr lang="fr-FR"/>
              <a:pPr/>
              <a:t>2</a:t>
            </a:fld>
            <a:endParaRPr lang="fr-FR"/>
          </a:p>
        </p:txBody>
      </p:sp>
      <p:sp>
        <p:nvSpPr>
          <p:cNvPr id="4099" name="Rectangle 3"/>
          <p:cNvSpPr>
            <a:spLocks noGrp="1" noChangeArrowheads="1"/>
          </p:cNvSpPr>
          <p:nvPr>
            <p:ph type="subTitle" idx="1"/>
          </p:nvPr>
        </p:nvSpPr>
        <p:spPr>
          <a:xfrm>
            <a:off x="1443038" y="2565400"/>
            <a:ext cx="7239000" cy="2951163"/>
          </a:xfrm>
        </p:spPr>
        <p:txBody>
          <a:bodyPr/>
          <a:lstStyle/>
          <a:p>
            <a:pPr algn="ctr" rtl="1"/>
            <a:r>
              <a:rPr lang="ar-MA" sz="3200" b="1" dirty="0">
                <a:solidFill>
                  <a:schemeClr val="hlink"/>
                </a:solidFill>
              </a:rPr>
              <a:t>ورشة لتقوية قدرات الجمعيات في مجال الميزانية المستجيبة للنوع الاجتماعي.</a:t>
            </a:r>
          </a:p>
          <a:p>
            <a:pPr algn="ctr" rtl="1"/>
            <a:r>
              <a:rPr lang="ar-MA" sz="3200" b="1" dirty="0">
                <a:solidFill>
                  <a:schemeClr val="hlink"/>
                </a:solidFill>
              </a:rPr>
              <a:t>...أي دور للمجتمع المدني </a:t>
            </a:r>
            <a:r>
              <a:rPr lang="ar-MA" sz="3200" b="1" dirty="0" smtClean="0">
                <a:solidFill>
                  <a:schemeClr val="hlink"/>
                </a:solidFill>
              </a:rPr>
              <a:t>في </a:t>
            </a:r>
            <a:r>
              <a:rPr lang="ar-MA" sz="3200" b="1" dirty="0">
                <a:solidFill>
                  <a:schemeClr val="hlink"/>
                </a:solidFill>
              </a:rPr>
              <a:t>هذه الصيرورة؟</a:t>
            </a:r>
            <a:endParaRPr lang="fr-FR" sz="3200" b="1" dirty="0">
              <a:solidFill>
                <a:schemeClr val="hlink"/>
              </a:solidFill>
            </a:endParaRPr>
          </a:p>
        </p:txBody>
      </p:sp>
      <p:pic>
        <p:nvPicPr>
          <p:cNvPr id="4101" name="Picture 5"/>
          <p:cNvPicPr>
            <a:picLocks noChangeAspect="1" noChangeArrowheads="1"/>
          </p:cNvPicPr>
          <p:nvPr/>
        </p:nvPicPr>
        <p:blipFill>
          <a:blip r:embed="rId2"/>
          <a:srcRect/>
          <a:stretch>
            <a:fillRect/>
          </a:stretch>
        </p:blipFill>
        <p:spPr bwMode="auto">
          <a:xfrm>
            <a:off x="5508625" y="901700"/>
            <a:ext cx="2282825" cy="798513"/>
          </a:xfrm>
          <a:prstGeom prst="rect">
            <a:avLst/>
          </a:prstGeom>
          <a:noFill/>
        </p:spPr>
      </p:pic>
      <p:pic>
        <p:nvPicPr>
          <p:cNvPr id="4102" name="Picture 6"/>
          <p:cNvPicPr>
            <a:picLocks noChangeAspect="1" noChangeArrowheads="1"/>
          </p:cNvPicPr>
          <p:nvPr/>
        </p:nvPicPr>
        <p:blipFill>
          <a:blip r:embed="rId3"/>
          <a:srcRect/>
          <a:stretch>
            <a:fillRect/>
          </a:stretch>
        </p:blipFill>
        <p:spPr bwMode="auto">
          <a:xfrm>
            <a:off x="1476375" y="873125"/>
            <a:ext cx="2314575" cy="900113"/>
          </a:xfrm>
          <a:prstGeom prst="rect">
            <a:avLst/>
          </a:prstGeom>
          <a:noFill/>
        </p:spPr>
      </p:pic>
      <p:sp>
        <p:nvSpPr>
          <p:cNvPr id="4106" name="Rectangle 10"/>
          <p:cNvSpPr>
            <a:spLocks noChangeArrowheads="1"/>
          </p:cNvSpPr>
          <p:nvPr/>
        </p:nvSpPr>
        <p:spPr bwMode="auto">
          <a:xfrm>
            <a:off x="1628775" y="2547938"/>
            <a:ext cx="2106613" cy="0"/>
          </a:xfrm>
          <a:prstGeom prst="rect">
            <a:avLst/>
          </a:prstGeom>
          <a:noFill/>
          <a:ln w="9525">
            <a:noFill/>
            <a:miter lim="800000"/>
            <a:headEnd/>
            <a:tailEnd/>
          </a:ln>
          <a:effectLst/>
        </p:spPr>
        <p:txBody>
          <a:bodyPr wrap="none">
            <a:spAutoFit/>
          </a:bodyPr>
          <a:lstStyle/>
          <a:p>
            <a:endParaRPr lang="en-US"/>
          </a:p>
        </p:txBody>
      </p:sp>
      <p:sp>
        <p:nvSpPr>
          <p:cNvPr id="4109" name="Rectangle 13"/>
          <p:cNvSpPr>
            <a:spLocks noChangeArrowheads="1"/>
          </p:cNvSpPr>
          <p:nvPr/>
        </p:nvSpPr>
        <p:spPr bwMode="auto">
          <a:xfrm>
            <a:off x="1628775" y="2547938"/>
            <a:ext cx="2176463" cy="0"/>
          </a:xfrm>
          <a:prstGeom prst="rect">
            <a:avLst/>
          </a:prstGeom>
          <a:noFill/>
          <a:ln w="9525">
            <a:noFill/>
            <a:miter lim="800000"/>
            <a:headEnd/>
            <a:tailEnd/>
          </a:ln>
          <a:effectLst/>
        </p:spPr>
        <p:txBody>
          <a:bodyPr wrap="none">
            <a:spAutoFit/>
          </a:bodyPr>
          <a:lstStyle/>
          <a:p>
            <a:endParaRPr lang="en-US"/>
          </a:p>
        </p:txBody>
      </p:sp>
      <p:graphicFrame>
        <p:nvGraphicFramePr>
          <p:cNvPr id="4131" name="Group 35"/>
          <p:cNvGraphicFramePr>
            <a:graphicFrameLocks noGrp="1"/>
          </p:cNvGraphicFramePr>
          <p:nvPr/>
        </p:nvGraphicFramePr>
        <p:xfrm>
          <a:off x="1547813" y="2997200"/>
          <a:ext cx="5886450" cy="1686243"/>
        </p:xfrm>
        <a:graphic>
          <a:graphicData uri="http://schemas.openxmlformats.org/drawingml/2006/table">
            <a:tbl>
              <a:tblPr/>
              <a:tblGrid>
                <a:gridCol w="2106612"/>
                <a:gridCol w="1603375"/>
                <a:gridCol w="2176463"/>
              </a:tblGrid>
              <a:tr h="212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200" b="0" i="1" u="none" strike="noStrike" cap="none" normalizeH="0" baseline="0" dirty="0" smtClean="0">
                        <a:ln>
                          <a:noFill/>
                        </a:ln>
                        <a:solidFill>
                          <a:schemeClr val="tx1"/>
                        </a:solidFill>
                        <a:effectLst/>
                        <a:latin typeface="Matura MT Script Capitals" pitchFamily="66" charset="0"/>
                        <a:cs typeface="Times New Roman" pitchFamily="18"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r-FR" sz="2500" b="0" i="0" u="none" strike="noStrike" cap="none" normalizeH="0" baseline="0" smtClean="0">
                        <a:ln>
                          <a:noFill/>
                        </a:ln>
                        <a:solidFill>
                          <a:schemeClr val="tx1"/>
                        </a:solidFill>
                        <a:effectLst/>
                        <a:latin typeface="Verdana" pitchFamily="34" charset="0"/>
                        <a:cs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r-FR" sz="2500" b="0" i="0" u="none" strike="noStrike" cap="none" normalizeH="0" baseline="0" smtClean="0">
                        <a:ln>
                          <a:noFill/>
                        </a:ln>
                        <a:solidFill>
                          <a:schemeClr val="tx1"/>
                        </a:solidFill>
                        <a:effectLst/>
                        <a:latin typeface="Verdana" pitchFamily="34" charset="0"/>
                        <a:cs typeface="Arial" charset="0"/>
                      </a:endParaRPr>
                    </a:p>
                  </a:txBody>
                  <a:tcPr horzOverflow="overflow">
                    <a:lnL>
                      <a:noFill/>
                    </a:lnL>
                    <a:lnR cap="flat">
                      <a:noFill/>
                    </a:lnR>
                    <a:lnT cap="flat">
                      <a:noFill/>
                    </a:lnT>
                    <a:lnB>
                      <a:noFill/>
                    </a:lnB>
                    <a:lnTlToBr>
                      <a:noFill/>
                    </a:lnTlToBr>
                    <a:lnBlToTr>
                      <a:noFill/>
                    </a:lnBlToTr>
                    <a:noFill/>
                  </a:tcPr>
                </a:tc>
              </a:tr>
              <a:tr h="7413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r-FR" sz="2500" b="0" i="0" u="none" strike="noStrike" cap="none" normalizeH="0" baseline="0" smtClean="0">
                        <a:ln>
                          <a:noFill/>
                        </a:ln>
                        <a:solidFill>
                          <a:schemeClr val="tx1"/>
                        </a:solidFill>
                        <a:effectLst/>
                        <a:latin typeface="Verdana" pitchFamily="34"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r-FR" sz="2500" b="0" i="0" u="none" strike="noStrike" cap="none" normalizeH="0" baseline="0" dirty="0" smtClean="0">
                        <a:ln>
                          <a:noFill/>
                        </a:ln>
                        <a:solidFill>
                          <a:schemeClr val="tx1"/>
                        </a:solidFill>
                        <a:effectLst/>
                        <a:latin typeface="Verdana" pitchFamily="34" charset="0"/>
                        <a:cs typeface="Arial" charset="0"/>
                      </a:endParaRPr>
                    </a:p>
                  </a:txBody>
                  <a:tcPr horzOverflow="overflow">
                    <a:lnL>
                      <a:noFill/>
                    </a:lnL>
                    <a:lnR cap="flat">
                      <a:noFill/>
                    </a:lnR>
                    <a:lnT>
                      <a:noFill/>
                    </a:lnT>
                    <a:lnB>
                      <a:noFill/>
                    </a:lnB>
                    <a:lnTlToBr>
                      <a:noFill/>
                    </a:lnTlToBr>
                    <a:lnBlToTr>
                      <a:noFill/>
                    </a:lnBlToTr>
                    <a:noFill/>
                  </a:tcPr>
                </a:tc>
              </a:tr>
              <a:tr h="203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r-FR" sz="2500" b="0" i="0" u="none" strike="noStrike" cap="none" normalizeH="0" baseline="0" dirty="0" smtClean="0">
                        <a:ln>
                          <a:noFill/>
                        </a:ln>
                        <a:solidFill>
                          <a:schemeClr val="tx1"/>
                        </a:solidFill>
                        <a:effectLst/>
                        <a:latin typeface="Verdana" pitchFamily="34" charset="0"/>
                        <a:cs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r-FR" sz="2500" b="0" i="0" u="none" strike="noStrike" cap="none" normalizeH="0" baseline="0" dirty="0" smtClean="0">
                        <a:ln>
                          <a:noFill/>
                        </a:ln>
                        <a:solidFill>
                          <a:schemeClr val="tx1"/>
                        </a:solidFill>
                        <a:effectLst/>
                        <a:latin typeface="Verdana" pitchFamily="34" charset="0"/>
                        <a:cs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fr-FR" sz="2500" b="0" i="0" u="none" strike="noStrike" cap="none" normalizeH="0" baseline="0" dirty="0" smtClean="0">
                        <a:ln>
                          <a:noFill/>
                        </a:ln>
                        <a:solidFill>
                          <a:schemeClr val="tx1"/>
                        </a:solidFill>
                        <a:effectLst/>
                        <a:latin typeface="Verdana" pitchFamily="34" charset="0"/>
                        <a:cs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98F29F82-3132-4C05-9D6D-F3954EB71AC1}" type="slidenum">
              <a:rPr lang="fr-FR"/>
              <a:pPr/>
              <a:t>20</a:t>
            </a:fld>
            <a:endParaRPr lang="fr-FR"/>
          </a:p>
        </p:txBody>
      </p:sp>
      <p:sp>
        <p:nvSpPr>
          <p:cNvPr id="40962" name="Rectangle 2"/>
          <p:cNvSpPr>
            <a:spLocks noGrp="1" noChangeArrowheads="1"/>
          </p:cNvSpPr>
          <p:nvPr>
            <p:ph type="title"/>
          </p:nvPr>
        </p:nvSpPr>
        <p:spPr/>
        <p:txBody>
          <a:bodyPr/>
          <a:lstStyle/>
          <a:p>
            <a:pPr algn="ctr"/>
            <a:r>
              <a:rPr lang="ar-MA" b="1"/>
              <a:t>ما تحقـــــــق</a:t>
            </a:r>
            <a:r>
              <a:rPr lang="fr-FR"/>
              <a:t> </a:t>
            </a:r>
          </a:p>
        </p:txBody>
      </p:sp>
      <p:sp>
        <p:nvSpPr>
          <p:cNvPr id="40963" name="Rectangle 3"/>
          <p:cNvSpPr>
            <a:spLocks noGrp="1" noChangeArrowheads="1"/>
          </p:cNvSpPr>
          <p:nvPr>
            <p:ph type="body" idx="1"/>
          </p:nvPr>
        </p:nvSpPr>
        <p:spPr/>
        <p:txBody>
          <a:bodyPr/>
          <a:lstStyle/>
          <a:p>
            <a:pPr algn="r" rtl="1"/>
            <a:r>
              <a:rPr lang="ar-MA" b="1"/>
              <a:t>تم نشر أول تقرير سنة 2005 ضمن التقرير الاقتصادي </a:t>
            </a:r>
          </a:p>
          <a:p>
            <a:pPr algn="r" rtl="1">
              <a:buFont typeface="Wingdings" pitchFamily="2" charset="2"/>
              <a:buNone/>
            </a:pPr>
            <a:r>
              <a:rPr lang="ar-MA" b="1"/>
              <a:t>    و المالي الذي رافق قانون المالية لسنة 2006.</a:t>
            </a:r>
          </a:p>
          <a:p>
            <a:pPr algn="r" rtl="1"/>
            <a:r>
              <a:rPr lang="ar-MA" b="1"/>
              <a:t>إدراج مقاربة النوع الاجتماعي ضمن رسالة الوزير الأول المؤطرة لقانون المالية 2007 .</a:t>
            </a:r>
          </a:p>
          <a:p>
            <a:pPr algn="r" rtl="1"/>
            <a:r>
              <a:rPr lang="ar-MA" b="1"/>
              <a:t>و موازاة مع ذلك تم:</a:t>
            </a:r>
          </a:p>
          <a:p>
            <a:pPr algn="r" rtl="1"/>
            <a:r>
              <a:rPr lang="ar-MA" b="1"/>
              <a:t>تنظيم دورات تكوينية للمكلفين/ات بتدبير الاعتمادات بوزارة المالية و الخوصصة و بالقطاعات الوزارية الأخرى.</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939E061C-390D-4266-9F18-5E43556C83B3}" type="slidenum">
              <a:rPr lang="fr-FR"/>
              <a:pPr/>
              <a:t>21</a:t>
            </a:fld>
            <a:endParaRPr lang="fr-FR"/>
          </a:p>
        </p:txBody>
      </p:sp>
      <p:sp>
        <p:nvSpPr>
          <p:cNvPr id="43010" name="Rectangle 2"/>
          <p:cNvSpPr>
            <a:spLocks noGrp="1" noChangeArrowheads="1"/>
          </p:cNvSpPr>
          <p:nvPr>
            <p:ph type="title"/>
          </p:nvPr>
        </p:nvSpPr>
        <p:spPr/>
        <p:txBody>
          <a:bodyPr/>
          <a:lstStyle/>
          <a:p>
            <a:r>
              <a:rPr lang="ar-MA" sz="3200"/>
              <a:t/>
            </a:r>
            <a:br>
              <a:rPr lang="ar-MA" sz="3200"/>
            </a:br>
            <a:endParaRPr lang="fr-FR" sz="3200"/>
          </a:p>
        </p:txBody>
      </p:sp>
      <p:sp>
        <p:nvSpPr>
          <p:cNvPr id="43011" name="Rectangle 3"/>
          <p:cNvSpPr>
            <a:spLocks noGrp="1" noChangeArrowheads="1"/>
          </p:cNvSpPr>
          <p:nvPr>
            <p:ph type="body" idx="1"/>
          </p:nvPr>
        </p:nvSpPr>
        <p:spPr/>
        <p:txBody>
          <a:bodyPr/>
          <a:lstStyle/>
          <a:p>
            <a:pPr marL="552450" indent="-552450" algn="r" rtl="1">
              <a:lnSpc>
                <a:spcPct val="90000"/>
              </a:lnSpc>
            </a:pPr>
            <a:r>
              <a:rPr lang="ar-MA" b="1"/>
              <a:t>إحداث أدوات عمل:</a:t>
            </a:r>
          </a:p>
          <a:p>
            <a:pPr marL="552450" indent="-552450" algn="r" rtl="1">
              <a:lnSpc>
                <a:spcPct val="90000"/>
              </a:lnSpc>
              <a:buFont typeface="Wingdings" pitchFamily="2" charset="2"/>
              <a:buChar char="§"/>
            </a:pPr>
            <a:r>
              <a:rPr lang="ar-MA" b="1"/>
              <a:t> دليل الإصلاح</a:t>
            </a:r>
          </a:p>
          <a:p>
            <a:pPr marL="552450" indent="-552450" algn="r" rtl="1">
              <a:lnSpc>
                <a:spcPct val="90000"/>
              </a:lnSpc>
              <a:buFont typeface="Wingdings" pitchFamily="2" charset="2"/>
              <a:buChar char="§"/>
            </a:pPr>
            <a:r>
              <a:rPr lang="ar-MA" b="1"/>
              <a:t> موجز مقاربة النوع الاجتماعي</a:t>
            </a:r>
          </a:p>
          <a:p>
            <a:pPr marL="552450" indent="-552450" algn="r" rtl="1">
              <a:lnSpc>
                <a:spcPct val="90000"/>
              </a:lnSpc>
              <a:buFont typeface="Wingdings" pitchFamily="2" charset="2"/>
              <a:buChar char="§"/>
            </a:pPr>
            <a:r>
              <a:rPr lang="ar-MA" b="1"/>
              <a:t> تقرير النوع الاجتماعي:</a:t>
            </a:r>
          </a:p>
          <a:p>
            <a:pPr marL="933450" lvl="1" indent="-476250" algn="r" rtl="1">
              <a:lnSpc>
                <a:spcPct val="90000"/>
              </a:lnSpc>
              <a:buFont typeface="Wingdings" pitchFamily="2" charset="2"/>
              <a:buChar char="Ø"/>
            </a:pPr>
            <a:r>
              <a:rPr lang="ar-MA" b="1"/>
              <a:t>الذي ركز على 4 قطاعات وزارية في البداية</a:t>
            </a:r>
          </a:p>
          <a:p>
            <a:pPr marL="933450" lvl="1" indent="-476250" algn="r" rtl="1">
              <a:lnSpc>
                <a:spcPct val="90000"/>
              </a:lnSpc>
              <a:buFont typeface="Wingdings" pitchFamily="2" charset="2"/>
              <a:buChar char="Ø"/>
            </a:pPr>
            <a:r>
              <a:rPr lang="ar-MA" b="1"/>
              <a:t>الفلاحة و التنمية القروية</a:t>
            </a:r>
          </a:p>
          <a:p>
            <a:pPr marL="933450" lvl="1" indent="-476250" algn="r" rtl="1">
              <a:lnSpc>
                <a:spcPct val="90000"/>
              </a:lnSpc>
              <a:buFont typeface="Wingdings" pitchFamily="2" charset="2"/>
              <a:buChar char="Ø"/>
            </a:pPr>
            <a:r>
              <a:rPr lang="ar-MA" b="1"/>
              <a:t>التربية الوطنية</a:t>
            </a:r>
          </a:p>
          <a:p>
            <a:pPr marL="933450" lvl="1" indent="-476250" algn="r" rtl="1">
              <a:lnSpc>
                <a:spcPct val="90000"/>
              </a:lnSpc>
              <a:buFont typeface="Wingdings" pitchFamily="2" charset="2"/>
              <a:buChar char="Ø"/>
            </a:pPr>
            <a:r>
              <a:rPr lang="ar-MA" b="1"/>
              <a:t>الصحة</a:t>
            </a:r>
            <a:endParaRPr lang="fr-FR" b="1"/>
          </a:p>
          <a:p>
            <a:pPr marL="933450" lvl="1" indent="-476250" algn="r" rtl="1">
              <a:lnSpc>
                <a:spcPct val="90000"/>
              </a:lnSpc>
              <a:buFont typeface="Wingdings" pitchFamily="2" charset="2"/>
              <a:buChar char="Ø"/>
            </a:pPr>
            <a:r>
              <a:rPr lang="ar-MA" b="1"/>
              <a:t>المالية</a:t>
            </a:r>
            <a:endParaRPr lang="fr-FR" b="1"/>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3E508B37-7D1E-45E6-9F1E-CD92F7899AB0}" type="slidenum">
              <a:rPr lang="fr-FR"/>
              <a:pPr/>
              <a:t>22</a:t>
            </a:fld>
            <a:endParaRPr lang="fr-FR"/>
          </a:p>
        </p:txBody>
      </p:sp>
      <p:sp>
        <p:nvSpPr>
          <p:cNvPr id="45058" name="Rectangle 2"/>
          <p:cNvSpPr>
            <a:spLocks noGrp="1" noChangeArrowheads="1"/>
          </p:cNvSpPr>
          <p:nvPr>
            <p:ph type="title"/>
          </p:nvPr>
        </p:nvSpPr>
        <p:spPr/>
        <p:txBody>
          <a:bodyPr/>
          <a:lstStyle/>
          <a:p>
            <a:pPr algn="ctr"/>
            <a:r>
              <a:rPr lang="ar-MA" b="1"/>
              <a:t>و لكن تم تعميمه على قطاعات أخرى مثل:</a:t>
            </a:r>
            <a:endParaRPr lang="en-US" b="1"/>
          </a:p>
        </p:txBody>
      </p:sp>
      <p:sp>
        <p:nvSpPr>
          <p:cNvPr id="45059" name="Rectangle 3"/>
          <p:cNvSpPr>
            <a:spLocks noGrp="1" noChangeArrowheads="1"/>
          </p:cNvSpPr>
          <p:nvPr>
            <p:ph type="body" idx="1"/>
          </p:nvPr>
        </p:nvSpPr>
        <p:spPr>
          <a:xfrm>
            <a:off x="611188" y="1557338"/>
            <a:ext cx="8281987" cy="4679950"/>
          </a:xfrm>
        </p:spPr>
        <p:txBody>
          <a:bodyPr/>
          <a:lstStyle/>
          <a:p>
            <a:pPr marL="1333500" lvl="2" indent="-419100" algn="r" rtl="1">
              <a:lnSpc>
                <a:spcPct val="80000"/>
              </a:lnSpc>
              <a:buFont typeface="Wingdings" pitchFamily="2" charset="2"/>
              <a:buAutoNum type="arabicPeriod"/>
            </a:pPr>
            <a:r>
              <a:rPr lang="ar-MA" sz="2800" b="1"/>
              <a:t>العدل</a:t>
            </a:r>
          </a:p>
          <a:p>
            <a:pPr marL="1333500" lvl="2" indent="-419100" algn="r" rtl="1">
              <a:lnSpc>
                <a:spcPct val="80000"/>
              </a:lnSpc>
              <a:buFont typeface="Wingdings" pitchFamily="2" charset="2"/>
              <a:buAutoNum type="arabicPeriod"/>
            </a:pPr>
            <a:r>
              <a:rPr lang="ar-MA" sz="2800" b="1"/>
              <a:t>التشغيل</a:t>
            </a:r>
          </a:p>
          <a:p>
            <a:pPr marL="1333500" lvl="2" indent="-419100" algn="r" rtl="1">
              <a:lnSpc>
                <a:spcPct val="80000"/>
              </a:lnSpc>
              <a:buFont typeface="Wingdings" pitchFamily="2" charset="2"/>
              <a:buAutoNum type="arabicPeriod"/>
            </a:pPr>
            <a:r>
              <a:rPr lang="ar-MA" sz="2800" b="1"/>
              <a:t>الطاقة</a:t>
            </a:r>
          </a:p>
          <a:p>
            <a:pPr marL="1333500" lvl="2" indent="-419100" algn="r" rtl="1">
              <a:lnSpc>
                <a:spcPct val="80000"/>
              </a:lnSpc>
              <a:buFont typeface="Wingdings" pitchFamily="2" charset="2"/>
              <a:buAutoNum type="arabicPeriod"/>
            </a:pPr>
            <a:r>
              <a:rPr lang="ar-MA" sz="2800" b="1"/>
              <a:t>التجهيز</a:t>
            </a:r>
          </a:p>
          <a:p>
            <a:pPr marL="1333500" lvl="2" indent="-419100" algn="r" rtl="1">
              <a:lnSpc>
                <a:spcPct val="80000"/>
              </a:lnSpc>
              <a:buFont typeface="Wingdings" pitchFamily="2" charset="2"/>
              <a:buAutoNum type="arabicPeriod"/>
            </a:pPr>
            <a:r>
              <a:rPr lang="ar-MA" sz="2800" b="1"/>
              <a:t>الإسكان</a:t>
            </a:r>
          </a:p>
          <a:p>
            <a:pPr marL="1333500" lvl="2" indent="-419100" algn="r" rtl="1">
              <a:lnSpc>
                <a:spcPct val="80000"/>
              </a:lnSpc>
              <a:buFont typeface="Wingdings" pitchFamily="2" charset="2"/>
              <a:buAutoNum type="arabicPeriod"/>
            </a:pPr>
            <a:r>
              <a:rPr lang="ar-MA" sz="2800" b="1"/>
              <a:t>كتابة الدولة المكلفة بالأسرة و بالطفولة </a:t>
            </a:r>
          </a:p>
          <a:p>
            <a:pPr marL="1333500" lvl="2" indent="-419100" algn="r" rtl="1">
              <a:lnSpc>
                <a:spcPct val="80000"/>
              </a:lnSpc>
              <a:buFont typeface="Wingdings" pitchFamily="2" charset="2"/>
              <a:buAutoNum type="arabicPeriod"/>
            </a:pPr>
            <a:r>
              <a:rPr lang="ar-MA" sz="2800" b="1"/>
              <a:t>الأشخاص المعاقين</a:t>
            </a:r>
          </a:p>
          <a:p>
            <a:pPr marL="1333500" lvl="2" indent="-419100" algn="r" rtl="1">
              <a:lnSpc>
                <a:spcPct val="80000"/>
              </a:lnSpc>
              <a:buFont typeface="Wingdings" pitchFamily="2" charset="2"/>
              <a:buAutoNum type="arabicPeriod"/>
            </a:pPr>
            <a:r>
              <a:rPr lang="ar-MA" sz="2800" b="1"/>
              <a:t>كتابة الدولة المكلفة بالماء</a:t>
            </a:r>
          </a:p>
          <a:p>
            <a:pPr marL="1333500" lvl="2" indent="-419100" algn="r" rtl="1">
              <a:lnSpc>
                <a:spcPct val="80000"/>
              </a:lnSpc>
              <a:buFont typeface="Wingdings" pitchFamily="2" charset="2"/>
              <a:buAutoNum type="arabicPeriod"/>
            </a:pPr>
            <a:r>
              <a:rPr lang="ar-MA" sz="2800" b="1"/>
              <a:t>الفلاحة و التنمية القروية</a:t>
            </a:r>
          </a:p>
          <a:p>
            <a:pPr marL="933450" lvl="1" indent="-476250" algn="r" rtl="1">
              <a:lnSpc>
                <a:spcPct val="80000"/>
              </a:lnSpc>
            </a:pPr>
            <a:r>
              <a:rPr lang="ar-MA" sz="2800" b="1"/>
              <a:t>كما تواكب هذا العمل: المندوبية السامية للتخطيط ووزارة المالية و الخوصصة</a:t>
            </a:r>
            <a:r>
              <a:rPr lang="fr-FR" sz="2800" b="1"/>
              <a:t> </a:t>
            </a:r>
          </a:p>
          <a:p>
            <a:pPr marL="552450" indent="-552450" algn="r" rtl="1">
              <a:lnSpc>
                <a:spcPct val="80000"/>
              </a:lnSpc>
              <a:buFont typeface="Wingdings" pitchFamily="2" charset="2"/>
              <a:buNone/>
            </a:pPr>
            <a:endParaRPr lang="fr-FR" sz="2500"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fr-FR"/>
              <a:t>الرباح خديجة                                             يوليوز  26-25                                                                             </a:t>
            </a:r>
          </a:p>
        </p:txBody>
      </p:sp>
      <p:sp>
        <p:nvSpPr>
          <p:cNvPr id="5" name="Slide Number Placeholder 5"/>
          <p:cNvSpPr>
            <a:spLocks noGrp="1"/>
          </p:cNvSpPr>
          <p:nvPr>
            <p:ph type="sldNum" sz="quarter" idx="12"/>
          </p:nvPr>
        </p:nvSpPr>
        <p:spPr/>
        <p:txBody>
          <a:bodyPr/>
          <a:lstStyle/>
          <a:p>
            <a:fld id="{A27F9F69-E559-4B5F-AA56-8DD740EC8F7B}" type="slidenum">
              <a:rPr lang="fr-FR"/>
              <a:pPr/>
              <a:t>23</a:t>
            </a:fld>
            <a:endParaRPr lang="fr-FR"/>
          </a:p>
        </p:txBody>
      </p:sp>
      <p:sp>
        <p:nvSpPr>
          <p:cNvPr id="47107" name="Rectangle 3"/>
          <p:cNvSpPr>
            <a:spLocks noGrp="1" noChangeArrowheads="1"/>
          </p:cNvSpPr>
          <p:nvPr>
            <p:ph type="body" idx="1"/>
          </p:nvPr>
        </p:nvSpPr>
        <p:spPr>
          <a:xfrm>
            <a:off x="827088" y="1628775"/>
            <a:ext cx="8066087" cy="4464050"/>
          </a:xfrm>
        </p:spPr>
        <p:txBody>
          <a:bodyPr/>
          <a:lstStyle/>
          <a:p>
            <a:pPr marL="552450" indent="-552450" algn="r" rtl="1">
              <a:lnSpc>
                <a:spcPct val="90000"/>
              </a:lnSpc>
              <a:buFont typeface="Wingdings" pitchFamily="2" charset="2"/>
              <a:buNone/>
            </a:pPr>
            <a:r>
              <a:rPr lang="ar-MA" sz="2100"/>
              <a:t> و </a:t>
            </a:r>
            <a:r>
              <a:rPr lang="ar-MA" sz="2400" b="1"/>
              <a:t>الآن انخرطت عدة وزارات في وضع مجموعة من الاستراتيجيات و الإصلاحات التي تتوخى تعزيز دولة القانون و سيادة المؤسسات:</a:t>
            </a:r>
          </a:p>
          <a:p>
            <a:pPr marL="552450" indent="-552450" algn="r" rtl="1">
              <a:lnSpc>
                <a:spcPct val="90000"/>
              </a:lnSpc>
              <a:buFont typeface="Wingdings" pitchFamily="2" charset="2"/>
              <a:buNone/>
            </a:pPr>
            <a:r>
              <a:rPr lang="fr-FR" sz="2400" b="1"/>
              <a:t>I</a:t>
            </a:r>
            <a:r>
              <a:rPr lang="ar-MA" sz="2400" b="1"/>
              <a:t>- القطب المؤسساتي</a:t>
            </a:r>
          </a:p>
          <a:p>
            <a:pPr marL="933450" lvl="1" indent="-476250" algn="r" rtl="1">
              <a:lnSpc>
                <a:spcPct val="90000"/>
              </a:lnSpc>
              <a:buFont typeface="Wingdings" pitchFamily="2" charset="2"/>
              <a:buAutoNum type="arabicPeriod"/>
            </a:pPr>
            <a:r>
              <a:rPr lang="ar-MA" sz="2000" b="1"/>
              <a:t>وزارة العدل</a:t>
            </a:r>
          </a:p>
          <a:p>
            <a:pPr marL="933450" lvl="1" indent="-476250" algn="r" rtl="1">
              <a:lnSpc>
                <a:spcPct val="90000"/>
              </a:lnSpc>
              <a:buFont typeface="Wingdings" pitchFamily="2" charset="2"/>
              <a:buAutoNum type="arabicPeriod"/>
            </a:pPr>
            <a:r>
              <a:rPr lang="ar-MA" sz="2000" b="1"/>
              <a:t>كتابة الدولة المكلفة بالأسرة و الطفولة و الأشخاص في وضعية إعاقة.</a:t>
            </a:r>
          </a:p>
          <a:p>
            <a:pPr marL="933450" lvl="1" indent="-476250" algn="r" rtl="1">
              <a:lnSpc>
                <a:spcPct val="90000"/>
              </a:lnSpc>
              <a:buFont typeface="Wingdings" pitchFamily="2" charset="2"/>
              <a:buAutoNum type="arabicPeriod"/>
            </a:pPr>
            <a:r>
              <a:rPr lang="ar-MA" sz="2000" b="1"/>
              <a:t>وزارة تحديث القطاعات العامة</a:t>
            </a:r>
          </a:p>
          <a:p>
            <a:pPr marL="933450" lvl="1" indent="-476250" algn="r" rtl="1">
              <a:lnSpc>
                <a:spcPct val="90000"/>
              </a:lnSpc>
              <a:buFont typeface="Wingdings" pitchFamily="2" charset="2"/>
              <a:buAutoNum type="arabicPeriod"/>
            </a:pPr>
            <a:r>
              <a:rPr lang="ar-MA" sz="2000" b="1"/>
              <a:t>وزارة الشؤون الخارجية و التعاون.</a:t>
            </a:r>
          </a:p>
          <a:p>
            <a:pPr marL="552450" indent="-552450" algn="r" rtl="1">
              <a:lnSpc>
                <a:spcPct val="90000"/>
              </a:lnSpc>
              <a:buFont typeface="Wingdings" pitchFamily="2" charset="2"/>
              <a:buNone/>
            </a:pPr>
            <a:r>
              <a:rPr lang="fr-FR" sz="2400" b="1"/>
              <a:t>II</a:t>
            </a:r>
            <a:r>
              <a:rPr lang="ar-MA" sz="2400" b="1"/>
              <a:t>- قطب البنية التحتية الأساسية </a:t>
            </a:r>
          </a:p>
          <a:p>
            <a:pPr marL="933450" lvl="1" indent="-476250" algn="r" rtl="1">
              <a:lnSpc>
                <a:spcPct val="90000"/>
              </a:lnSpc>
              <a:buFont typeface="Wingdings" pitchFamily="2" charset="2"/>
              <a:buAutoNum type="arabicPeriod"/>
            </a:pPr>
            <a:r>
              <a:rPr lang="ar-MA" sz="2000" b="1"/>
              <a:t>كتابة الدولة لدى وزارة إعداد التراب الوطني و الماء و البيئة المكلفة بالماء.</a:t>
            </a:r>
          </a:p>
          <a:p>
            <a:pPr marL="933450" lvl="1" indent="-476250" algn="r" rtl="1">
              <a:lnSpc>
                <a:spcPct val="90000"/>
              </a:lnSpc>
              <a:buFont typeface="Wingdings" pitchFamily="2" charset="2"/>
              <a:buAutoNum type="arabicPeriod"/>
            </a:pPr>
            <a:r>
              <a:rPr lang="ar-MA" sz="2000" b="1"/>
              <a:t>قطاع الطاقة</a:t>
            </a:r>
          </a:p>
          <a:p>
            <a:pPr marL="933450" lvl="1" indent="-476250" algn="r" rtl="1">
              <a:lnSpc>
                <a:spcPct val="90000"/>
              </a:lnSpc>
              <a:buFont typeface="Wingdings" pitchFamily="2" charset="2"/>
              <a:buAutoNum type="arabicPeriod"/>
            </a:pPr>
            <a:r>
              <a:rPr lang="ar-MA" sz="2000" b="1"/>
              <a:t>وزارة التجهيز و النقل</a:t>
            </a:r>
          </a:p>
          <a:p>
            <a:pPr marL="933450" lvl="1" indent="-476250" algn="r" rtl="1">
              <a:lnSpc>
                <a:spcPct val="90000"/>
              </a:lnSpc>
              <a:buFont typeface="Wingdings" pitchFamily="2" charset="2"/>
              <a:buAutoNum type="arabicPeriod"/>
            </a:pPr>
            <a:r>
              <a:rPr lang="ar-MA" sz="2000" b="1"/>
              <a:t>قطاع السكن</a:t>
            </a:r>
            <a:endParaRPr lang="fr-FR" sz="2000"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fr-FR"/>
              <a:t>الرباح خديجة                                             يوليوز  26-25                                                                             </a:t>
            </a:r>
          </a:p>
        </p:txBody>
      </p:sp>
      <p:sp>
        <p:nvSpPr>
          <p:cNvPr id="5" name="Slide Number Placeholder 5"/>
          <p:cNvSpPr>
            <a:spLocks noGrp="1"/>
          </p:cNvSpPr>
          <p:nvPr>
            <p:ph type="sldNum" sz="quarter" idx="12"/>
          </p:nvPr>
        </p:nvSpPr>
        <p:spPr/>
        <p:txBody>
          <a:bodyPr/>
          <a:lstStyle/>
          <a:p>
            <a:fld id="{D5B8E4F1-814B-4EDC-B99D-A971EE689521}" type="slidenum">
              <a:rPr lang="fr-FR"/>
              <a:pPr/>
              <a:t>24</a:t>
            </a:fld>
            <a:endParaRPr lang="fr-FR"/>
          </a:p>
        </p:txBody>
      </p:sp>
      <p:sp>
        <p:nvSpPr>
          <p:cNvPr id="48131" name="Rectangle 3"/>
          <p:cNvSpPr>
            <a:spLocks noGrp="1" noChangeArrowheads="1"/>
          </p:cNvSpPr>
          <p:nvPr>
            <p:ph type="body" idx="1"/>
          </p:nvPr>
        </p:nvSpPr>
        <p:spPr>
          <a:xfrm>
            <a:off x="755650" y="1827213"/>
            <a:ext cx="7927975" cy="4114800"/>
          </a:xfrm>
        </p:spPr>
        <p:txBody>
          <a:bodyPr/>
          <a:lstStyle/>
          <a:p>
            <a:pPr marL="552450" indent="-552450" algn="r" rtl="1">
              <a:lnSpc>
                <a:spcPct val="90000"/>
              </a:lnSpc>
              <a:buFont typeface="Wingdings" pitchFamily="2" charset="2"/>
              <a:buNone/>
            </a:pPr>
            <a:r>
              <a:rPr lang="fr-FR" sz="2500"/>
              <a:t>III</a:t>
            </a:r>
            <a:r>
              <a:rPr lang="ar-MA" sz="2500"/>
              <a:t>- </a:t>
            </a:r>
            <a:r>
              <a:rPr lang="ar-MA" sz="2500" b="1"/>
              <a:t>قطب التأهيل و تعزيز القدرات</a:t>
            </a:r>
          </a:p>
          <a:p>
            <a:pPr marL="552450" indent="-552450" algn="r" rtl="1">
              <a:lnSpc>
                <a:spcPct val="90000"/>
              </a:lnSpc>
              <a:buFont typeface="Wingdings" pitchFamily="2" charset="2"/>
              <a:buAutoNum type="arabicPeriod"/>
            </a:pPr>
            <a:r>
              <a:rPr lang="ar-MA" sz="2500" b="1"/>
              <a:t>وزارة الصحة</a:t>
            </a:r>
          </a:p>
          <a:p>
            <a:pPr marL="552450" indent="-552450" algn="r" rtl="1">
              <a:lnSpc>
                <a:spcPct val="90000"/>
              </a:lnSpc>
              <a:buFont typeface="Wingdings" pitchFamily="2" charset="2"/>
              <a:buAutoNum type="arabicPeriod"/>
            </a:pPr>
            <a:r>
              <a:rPr lang="ar-MA" sz="2500" b="1"/>
              <a:t>التربية الوطنية محاربة الأمية و التربية غير النظامية</a:t>
            </a:r>
          </a:p>
          <a:p>
            <a:pPr marL="552450" indent="-552450" algn="r" rtl="1">
              <a:lnSpc>
                <a:spcPct val="90000"/>
              </a:lnSpc>
              <a:buFont typeface="Wingdings" pitchFamily="2" charset="2"/>
              <a:buAutoNum type="arabicPeriod"/>
            </a:pPr>
            <a:r>
              <a:rPr lang="ar-MA" sz="2500" b="1"/>
              <a:t>قطاع التكوين المهني</a:t>
            </a:r>
          </a:p>
          <a:p>
            <a:pPr marL="552450" indent="-552450" algn="r" rtl="1">
              <a:lnSpc>
                <a:spcPct val="90000"/>
              </a:lnSpc>
              <a:buFont typeface="Wingdings" pitchFamily="2" charset="2"/>
              <a:buAutoNum type="arabicPeriod"/>
            </a:pPr>
            <a:r>
              <a:rPr lang="ar-MA" sz="2500" b="1"/>
              <a:t>قطاع الشباب</a:t>
            </a:r>
          </a:p>
          <a:p>
            <a:pPr marL="552450" indent="-552450" algn="r" rtl="1">
              <a:lnSpc>
                <a:spcPct val="90000"/>
              </a:lnSpc>
              <a:buFont typeface="Wingdings" pitchFamily="2" charset="2"/>
              <a:buNone/>
            </a:pPr>
            <a:r>
              <a:rPr lang="fr-FR" sz="2500"/>
              <a:t>VI</a:t>
            </a:r>
            <a:r>
              <a:rPr lang="ar-MA" sz="2500" b="1"/>
              <a:t>- قطب التعزيز الفرص</a:t>
            </a:r>
          </a:p>
          <a:p>
            <a:pPr marL="552450" indent="-552450" algn="r" rtl="1">
              <a:lnSpc>
                <a:spcPct val="90000"/>
              </a:lnSpc>
              <a:buFont typeface="Wingdings" pitchFamily="2" charset="2"/>
              <a:buAutoNum type="arabicPeriod"/>
            </a:pPr>
            <a:r>
              <a:rPr lang="ar-MA" sz="2500" b="1"/>
              <a:t>قطاع الفلاحة</a:t>
            </a:r>
          </a:p>
          <a:p>
            <a:pPr marL="552450" indent="-552450" algn="r" rtl="1">
              <a:lnSpc>
                <a:spcPct val="90000"/>
              </a:lnSpc>
              <a:buFont typeface="Wingdings" pitchFamily="2" charset="2"/>
              <a:buAutoNum type="arabicPeriod"/>
            </a:pPr>
            <a:r>
              <a:rPr lang="ar-MA" sz="2500" b="1"/>
              <a:t>التشغيل</a:t>
            </a:r>
          </a:p>
          <a:p>
            <a:pPr marL="552450" indent="-552450" algn="r" rtl="1">
              <a:lnSpc>
                <a:spcPct val="90000"/>
              </a:lnSpc>
              <a:buFont typeface="Wingdings" pitchFamily="2" charset="2"/>
              <a:buAutoNum type="arabicPeriod"/>
            </a:pPr>
            <a:r>
              <a:rPr lang="ar-MA" sz="2500" b="1"/>
              <a:t>قطاع الاقتصاد الاجتماعي.</a:t>
            </a:r>
            <a:endParaRPr lang="fr-FR" sz="2500" b="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5513E68E-49B6-40EF-A131-54E3D17CB7D5}" type="slidenum">
              <a:rPr lang="fr-FR"/>
              <a:pPr/>
              <a:t>25</a:t>
            </a:fld>
            <a:endParaRPr lang="fr-FR"/>
          </a:p>
        </p:txBody>
      </p:sp>
      <p:sp>
        <p:nvSpPr>
          <p:cNvPr id="50178" name="Rectangle 2"/>
          <p:cNvSpPr>
            <a:spLocks noGrp="1" noChangeArrowheads="1"/>
          </p:cNvSpPr>
          <p:nvPr>
            <p:ph type="title"/>
          </p:nvPr>
        </p:nvSpPr>
        <p:spPr/>
        <p:txBody>
          <a:bodyPr/>
          <a:lstStyle/>
          <a:p>
            <a:pPr algn="ctr"/>
            <a:r>
              <a:rPr lang="ar-MA" b="1"/>
              <a:t>لكن ما تحقق يظل يحتاج إلى:</a:t>
            </a:r>
            <a:endParaRPr lang="fr-FR" b="1"/>
          </a:p>
        </p:txBody>
      </p:sp>
      <p:sp>
        <p:nvSpPr>
          <p:cNvPr id="50179" name="Rectangle 3"/>
          <p:cNvSpPr>
            <a:spLocks noGrp="1" noChangeArrowheads="1"/>
          </p:cNvSpPr>
          <p:nvPr>
            <p:ph type="body" idx="1"/>
          </p:nvPr>
        </p:nvSpPr>
        <p:spPr/>
        <p:txBody>
          <a:bodyPr/>
          <a:lstStyle/>
          <a:p>
            <a:pPr marL="552450" indent="-552450" algn="r" rtl="1"/>
            <a:r>
              <a:rPr lang="ar-MA" b="1"/>
              <a:t>توفير الوسائل اللازمة لتطويره</a:t>
            </a:r>
          </a:p>
          <a:p>
            <a:pPr marL="552450" indent="-552450" algn="r" rtl="1"/>
            <a:r>
              <a:rPr lang="ar-MA" b="1"/>
              <a:t>إبراز و إظهار التجربة</a:t>
            </a:r>
          </a:p>
          <a:p>
            <a:pPr marL="552450" indent="-552450" algn="r" rtl="1"/>
            <a:r>
              <a:rPr lang="ar-MA" b="1"/>
              <a:t>تقديم توصيات بشأن الميزانيات المحلية لكي يواكب المحلي الوطني.</a:t>
            </a:r>
          </a:p>
          <a:p>
            <a:pPr marL="552450" indent="-552450" algn="r" rtl="1"/>
            <a:r>
              <a:rPr lang="ar-MA" b="1"/>
              <a:t>التمييز بين دور الإدارات المركزية و غير الممركزة.</a:t>
            </a:r>
          </a:p>
          <a:p>
            <a:pPr marL="552450" indent="-552450" algn="r" rtl="1"/>
            <a:r>
              <a:rPr lang="ar-MA" b="1"/>
              <a:t>البحث عن آليات لتفعيل النقائص المتواجدة في التجربة الحالية.</a:t>
            </a:r>
          </a:p>
          <a:p>
            <a:pPr marL="552450" indent="-552450" algn="r" rtl="1">
              <a:buFont typeface="Wingdings" pitchFamily="2" charset="2"/>
              <a:buNone/>
            </a:pPr>
            <a:endParaRPr lang="ar-MA" sz="3600" b="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C049CEC6-5C4E-489A-981C-039BC871B62A}" type="slidenum">
              <a:rPr lang="fr-FR"/>
              <a:pPr/>
              <a:t>26</a:t>
            </a:fld>
            <a:endParaRPr lang="fr-FR"/>
          </a:p>
        </p:txBody>
      </p:sp>
      <p:sp>
        <p:nvSpPr>
          <p:cNvPr id="52226" name="Rectangle 2"/>
          <p:cNvSpPr>
            <a:spLocks noGrp="1" noChangeArrowheads="1"/>
          </p:cNvSpPr>
          <p:nvPr>
            <p:ph type="title"/>
          </p:nvPr>
        </p:nvSpPr>
        <p:spPr/>
        <p:txBody>
          <a:bodyPr/>
          <a:lstStyle/>
          <a:p>
            <a:pPr algn="ctr"/>
            <a:r>
              <a:rPr lang="ar-MA" b="1"/>
              <a:t>1. مجال الفلاحة و التنمية القروية</a:t>
            </a:r>
            <a:r>
              <a:rPr lang="fr-FR"/>
              <a:t> </a:t>
            </a:r>
          </a:p>
        </p:txBody>
      </p:sp>
      <p:sp>
        <p:nvSpPr>
          <p:cNvPr id="52227" name="Rectangle 3"/>
          <p:cNvSpPr>
            <a:spLocks noGrp="1" noChangeArrowheads="1"/>
          </p:cNvSpPr>
          <p:nvPr>
            <p:ph type="body" idx="1"/>
          </p:nvPr>
        </p:nvSpPr>
        <p:spPr/>
        <p:txBody>
          <a:bodyPr/>
          <a:lstStyle/>
          <a:p>
            <a:pPr algn="r" rtl="1"/>
            <a:endParaRPr lang="ar-MA" b="1"/>
          </a:p>
          <a:p>
            <a:pPr algn="r" rtl="1"/>
            <a:r>
              <a:rPr lang="ar-MA" b="1"/>
              <a:t>منذ سنة 2002 بدأت مجهودات للنهوض بأوضاع المرأة القروية و ذلك باعتماد مقاربة النوع الاجتماعي عوض المقاربة المنتهجة بالوزارة ألا وهي إدماج المرأة في التنمية، و خاصة بعد المذكرة التوجيهية الوزارية.</a:t>
            </a:r>
            <a:endParaRPr lang="fr-FR" b="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3"/>
          <p:cNvSpPr>
            <a:spLocks noGrp="1"/>
          </p:cNvSpPr>
          <p:nvPr>
            <p:ph type="dt" sz="half" idx="10"/>
          </p:nvPr>
        </p:nvSpPr>
        <p:spPr/>
        <p:txBody>
          <a:bodyPr/>
          <a:lstStyle/>
          <a:p>
            <a:r>
              <a:rPr lang="fr-FR"/>
              <a:t>الرباح خديجة                                             يوليوز  26-25                                                                             </a:t>
            </a:r>
          </a:p>
        </p:txBody>
      </p:sp>
      <p:sp>
        <p:nvSpPr>
          <p:cNvPr id="27" name="Slide Number Placeholder 5"/>
          <p:cNvSpPr>
            <a:spLocks noGrp="1"/>
          </p:cNvSpPr>
          <p:nvPr>
            <p:ph type="sldNum" sz="quarter" idx="12"/>
          </p:nvPr>
        </p:nvSpPr>
        <p:spPr/>
        <p:txBody>
          <a:bodyPr/>
          <a:lstStyle/>
          <a:p>
            <a:fld id="{D8304587-321D-4C9F-831F-08E4F8795F5A}" type="slidenum">
              <a:rPr lang="fr-FR"/>
              <a:pPr/>
              <a:t>27</a:t>
            </a:fld>
            <a:endParaRPr lang="fr-FR"/>
          </a:p>
        </p:txBody>
      </p:sp>
      <p:graphicFrame>
        <p:nvGraphicFramePr>
          <p:cNvPr id="54304" name="Group 32"/>
          <p:cNvGraphicFramePr>
            <a:graphicFrameLocks noGrp="1"/>
          </p:cNvGraphicFramePr>
          <p:nvPr>
            <p:ph type="tbl" idx="1"/>
          </p:nvPr>
        </p:nvGraphicFramePr>
        <p:xfrm>
          <a:off x="395288" y="908050"/>
          <a:ext cx="8281987" cy="5346067"/>
        </p:xfrm>
        <a:graphic>
          <a:graphicData uri="http://schemas.openxmlformats.org/drawingml/2006/table">
            <a:tbl>
              <a:tblPr/>
              <a:tblGrid>
                <a:gridCol w="3529012"/>
                <a:gridCol w="3311525"/>
                <a:gridCol w="1441450"/>
              </a:tblGrid>
              <a:tr h="6270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500" b="1" i="0" u="none" strike="noStrike" cap="none" normalizeH="0" baseline="0" smtClean="0">
                          <a:ln>
                            <a:noFill/>
                          </a:ln>
                          <a:solidFill>
                            <a:schemeClr val="hlink"/>
                          </a:solidFill>
                          <a:effectLst/>
                          <a:latin typeface="Arial" charset="0"/>
                          <a:cs typeface="Arial" charset="0"/>
                        </a:rPr>
                        <a:t>أغفل التقرير</a:t>
                      </a:r>
                      <a:r>
                        <a:rPr kumimoji="0" lang="fr-FR" sz="2500" b="1" i="0" u="none" strike="noStrike" cap="none" normalizeH="0" baseline="0" smtClean="0">
                          <a:ln>
                            <a:noFill/>
                          </a:ln>
                          <a:solidFill>
                            <a:schemeClr val="hlink"/>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500" b="1" i="0" u="none" strike="noStrike" cap="none" normalizeH="0" baseline="0" smtClean="0">
                          <a:ln>
                            <a:noFill/>
                          </a:ln>
                          <a:solidFill>
                            <a:schemeClr val="hlink"/>
                          </a:solidFill>
                          <a:effectLst/>
                          <a:latin typeface="Arial" charset="0"/>
                          <a:cs typeface="Arial" charset="0"/>
                        </a:rPr>
                        <a:t>أشار التقرير</a:t>
                      </a:r>
                      <a:r>
                        <a:rPr kumimoji="0" lang="fr-FR" sz="2500" b="1" i="0" u="none" strike="noStrike" cap="none" normalizeH="0" baseline="0" smtClean="0">
                          <a:ln>
                            <a:noFill/>
                          </a:ln>
                          <a:solidFill>
                            <a:schemeClr val="hlink"/>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ar-MA" sz="2500" b="0" i="0" u="none" strike="noStrike" cap="none" normalizeH="0" baseline="0" smtClean="0">
                        <a:ln>
                          <a:noFill/>
                        </a:ln>
                        <a:solidFill>
                          <a:schemeClr val="tx1"/>
                        </a:solidFill>
                        <a:effectLst/>
                        <a:latin typeface="Verdana" pitchFamily="34" charset="0"/>
                        <a:cs typeface="Arial" charset="0"/>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ar-MA" sz="2500" b="0" i="0" u="none" strike="noStrike" cap="none" normalizeH="0" baseline="0" smtClean="0">
                        <a:ln>
                          <a:noFill/>
                        </a:ln>
                        <a:solidFill>
                          <a:schemeClr val="tx1"/>
                        </a:solidFill>
                        <a:effectLst/>
                        <a:latin typeface="Verdana" pitchFamily="34" charset="0"/>
                        <a:cs typeface="Arial" charset="0"/>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ar-MA" sz="2500" b="0" i="0" u="none" strike="noStrike" cap="none" normalizeH="0" baseline="0" smtClean="0">
                        <a:ln>
                          <a:noFill/>
                        </a:ln>
                        <a:solidFill>
                          <a:schemeClr val="tx1"/>
                        </a:solidFill>
                        <a:effectLst/>
                        <a:latin typeface="Verdana" pitchFamily="34" charset="0"/>
                        <a:cs typeface="Arial" charset="0"/>
                      </a:endParaRPr>
                    </a:p>
                    <a:p>
                      <a:pPr marL="0" marR="0" lvl="0" indent="0" algn="ct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500" b="0" i="0" u="none" strike="noStrike" cap="none" normalizeH="0" baseline="0" smtClean="0">
                          <a:ln>
                            <a:noFill/>
                          </a:ln>
                          <a:solidFill>
                            <a:schemeClr val="tx1"/>
                          </a:solidFill>
                          <a:effectLst/>
                          <a:latin typeface="Verdana" pitchFamily="34" charset="0"/>
                          <a:cs typeface="Arial" charset="0"/>
                        </a:rPr>
                        <a:t> ماذا تمثل النساء؟</a:t>
                      </a:r>
                      <a:endParaRPr kumimoji="0" lang="fr-FR" sz="25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النسبة المئوية للأجور</a:t>
                      </a:r>
                      <a:r>
                        <a:rPr kumimoji="0" lang="fr-FR" sz="1800" b="1"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92</a:t>
                      </a:r>
                      <a:r>
                        <a:rPr kumimoji="0" lang="fr-FR" sz="1800" b="1" i="0" u="none" strike="noStrike" cap="none" normalizeH="0" baseline="0" smtClean="0">
                          <a:ln>
                            <a:noFill/>
                          </a:ln>
                          <a:solidFill>
                            <a:schemeClr val="tx1"/>
                          </a:solidFill>
                          <a:effectLst/>
                          <a:latin typeface="Arial" charset="0"/>
                          <a:cs typeface="Arial" charset="0"/>
                        </a:rPr>
                        <a:t>%</a:t>
                      </a:r>
                      <a:r>
                        <a:rPr kumimoji="0" lang="ar-MA" sz="1800" b="1" i="0" u="none" strike="noStrike" cap="none" normalizeH="0" baseline="0" smtClean="0">
                          <a:ln>
                            <a:noFill/>
                          </a:ln>
                          <a:solidFill>
                            <a:schemeClr val="tx1"/>
                          </a:solidFill>
                          <a:effectLst/>
                          <a:latin typeface="Arial" charset="0"/>
                          <a:cs typeface="Arial" charset="0"/>
                        </a:rPr>
                        <a:t> من اليد العاملة النشيطة القروية</a:t>
                      </a:r>
                      <a:endParaRPr kumimoji="0" lang="fr-FR" sz="1800" b="1" i="0" u="none" strike="noStrike" cap="none" normalizeH="0" baseline="0" smtClean="0">
                        <a:ln>
                          <a:noFill/>
                        </a:ln>
                        <a:solidFill>
                          <a:schemeClr val="tx1"/>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32</a:t>
                      </a:r>
                      <a:r>
                        <a:rPr kumimoji="0" lang="fr-FR" sz="1800" b="1" i="0" u="none" strike="noStrike" cap="none" normalizeH="0" baseline="0" smtClean="0">
                          <a:ln>
                            <a:noFill/>
                          </a:ln>
                          <a:solidFill>
                            <a:schemeClr val="tx1"/>
                          </a:solidFill>
                          <a:effectLst/>
                          <a:latin typeface="Arial" charset="0"/>
                          <a:cs typeface="Arial" charset="0"/>
                        </a:rPr>
                        <a:t>%</a:t>
                      </a:r>
                      <a:r>
                        <a:rPr kumimoji="0" lang="ar-MA" sz="1800" b="1" i="0" u="none" strike="noStrike" cap="none" normalizeH="0" baseline="0" smtClean="0">
                          <a:ln>
                            <a:noFill/>
                          </a:ln>
                          <a:solidFill>
                            <a:schemeClr val="tx1"/>
                          </a:solidFill>
                          <a:effectLst/>
                          <a:latin typeface="Arial" charset="0"/>
                          <a:cs typeface="Arial" charset="0"/>
                        </a:rPr>
                        <a:t> من هؤلاء النساء تقل أعمارهن عن 19 سنة</a:t>
                      </a:r>
                      <a:endParaRPr kumimoji="0" lang="fr-FR" sz="1800" b="1" i="0" u="none" strike="noStrike" cap="none" normalizeH="0" baseline="0" smtClean="0">
                        <a:ln>
                          <a:noFill/>
                        </a:ln>
                        <a:solidFill>
                          <a:schemeClr val="tx1"/>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44</a:t>
                      </a:r>
                      <a:r>
                        <a:rPr kumimoji="0" lang="fr-FR" sz="1800" b="1" i="0" u="none" strike="noStrike" cap="none" normalizeH="0" baseline="0" smtClean="0">
                          <a:ln>
                            <a:noFill/>
                          </a:ln>
                          <a:solidFill>
                            <a:schemeClr val="tx1"/>
                          </a:solidFill>
                          <a:effectLst/>
                          <a:latin typeface="Arial" charset="0"/>
                          <a:cs typeface="Arial" charset="0"/>
                        </a:rPr>
                        <a:t>%</a:t>
                      </a:r>
                      <a:r>
                        <a:rPr kumimoji="0" lang="ar-MA" sz="1800" b="1" i="0" u="none" strike="noStrike" cap="none" normalizeH="0" baseline="0" smtClean="0">
                          <a:ln>
                            <a:noFill/>
                          </a:ln>
                          <a:solidFill>
                            <a:schemeClr val="tx1"/>
                          </a:solidFill>
                          <a:effectLst/>
                          <a:latin typeface="Arial" charset="0"/>
                          <a:cs typeface="Arial" charset="0"/>
                        </a:rPr>
                        <a:t> مشغلات الضيعات</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5,2 </a:t>
                      </a:r>
                      <a:r>
                        <a:rPr kumimoji="0" lang="fr-FR" sz="1800" b="1" i="0" u="none" strike="noStrike" cap="none" normalizeH="0" baseline="0" smtClean="0">
                          <a:ln>
                            <a:noFill/>
                          </a:ln>
                          <a:solidFill>
                            <a:schemeClr val="tx1"/>
                          </a:solidFill>
                          <a:effectLst/>
                          <a:latin typeface="Arial" charset="0"/>
                          <a:cs typeface="Arial" charset="0"/>
                        </a:rPr>
                        <a:t>%</a:t>
                      </a:r>
                      <a:r>
                        <a:rPr kumimoji="0" lang="ar-MA" sz="1800" b="1" i="0" u="none" strike="noStrike" cap="none" normalizeH="0" baseline="0" smtClean="0">
                          <a:ln>
                            <a:noFill/>
                          </a:ln>
                          <a:solidFill>
                            <a:schemeClr val="tx1"/>
                          </a:solidFill>
                          <a:effectLst/>
                          <a:latin typeface="Arial" charset="0"/>
                          <a:cs typeface="Arial" charset="0"/>
                        </a:rPr>
                        <a:t> تمتلك المساحة الصالحة للزراعة</a:t>
                      </a:r>
                      <a:endParaRPr kumimoji="0" lang="fr-FR" sz="18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1154113">
                <a:tc>
                  <a:txBody>
                    <a:body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تخفيف أعباء العمل عن الفتيات المراهقات باستعمال أدوات و تقنيات مساعدة</a:t>
                      </a:r>
                      <a:endParaRPr kumimoji="0" lang="fr-FR" sz="1800" b="1" i="0" u="none" strike="noStrike" cap="none" normalizeH="0" baseline="0" smtClean="0">
                        <a:ln>
                          <a:noFill/>
                        </a:ln>
                        <a:solidFill>
                          <a:schemeClr val="tx1"/>
                        </a:solidFill>
                        <a:effectLst/>
                        <a:latin typeface="Arial" charset="0"/>
                        <a:cs typeface="Arial" charset="0"/>
                      </a:endParaRPr>
                    </a:p>
                    <a:p>
                      <a:pPr marL="0" marR="0" lvl="0" indent="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منع تشغيل الطفلات دون السن القانوني</a:t>
                      </a:r>
                      <a:r>
                        <a:rPr kumimoji="0" lang="fr-FR" sz="1800" b="1"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630238">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ما مدى الاستفادة من القرض الفلاحي</a:t>
                      </a:r>
                      <a:r>
                        <a:rPr kumimoji="0" lang="fr-FR" sz="1800" b="1"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628650">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توسيع استفادة النساء من الأراضي الصالحة للزراعة</a:t>
                      </a:r>
                      <a:r>
                        <a:rPr kumimoji="0" lang="fr-FR" sz="1800" b="1"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r>
              <a:tr h="1928813">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تخفيض ساعات العمل</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العمل في الضيعة العائلية</a:t>
                      </a:r>
                      <a:r>
                        <a:rPr kumimoji="0" lang="fr-FR" sz="1800" b="1" i="0" u="none" strike="noStrike" cap="none" normalizeH="0" baseline="0" smtClean="0">
                          <a:ln>
                            <a:noFill/>
                          </a:ln>
                          <a:solidFill>
                            <a:schemeClr val="tx1"/>
                          </a:solidFill>
                          <a:effectLst/>
                          <a:latin typeface="Arial" charset="0"/>
                          <a:cs typeface="Arial" charset="0"/>
                        </a:rPr>
                        <a:t> </a:t>
                      </a:r>
                      <a:endParaRPr kumimoji="0" lang="ar-MA" sz="1800" b="1" i="0" u="none" strike="noStrike" cap="none" normalizeH="0" baseline="0" smtClean="0">
                        <a:ln>
                          <a:noFill/>
                        </a:ln>
                        <a:solidFill>
                          <a:schemeClr val="tx1"/>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 نسبة الأراضي الفلاحية التي تمتلكها المرأة</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 الزيادة في إنتاجية الأراضي التي تمتلكها النساء. </a:t>
                      </a:r>
                      <a:endParaRPr kumimoji="0" lang="fr-FR"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التنشيط النسوي </a:t>
                      </a:r>
                      <a:endParaRPr kumimoji="0" lang="fr-FR" sz="1800" b="1" i="0" u="none" strike="noStrike" cap="none" normalizeH="0" baseline="0" smtClean="0">
                        <a:ln>
                          <a:noFill/>
                        </a:ln>
                        <a:solidFill>
                          <a:schemeClr val="tx1"/>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خلق مشاريع مذرة للدخل</a:t>
                      </a:r>
                      <a:endParaRPr kumimoji="0" lang="fr-FR" sz="1800" b="1" i="0" u="none" strike="noStrike" cap="none" normalizeH="0" baseline="0" smtClean="0">
                        <a:ln>
                          <a:noFill/>
                        </a:ln>
                        <a:solidFill>
                          <a:schemeClr val="tx1"/>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 تطوير عدد المستفيدات من هذه البرامج</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التأطير التقني</a:t>
                      </a:r>
                      <a:endParaRPr kumimoji="0" lang="en-US" sz="1800" b="1" i="0" u="none" strike="noStrike" cap="none" normalizeH="0" baseline="0" smtClean="0">
                        <a:ln>
                          <a:noFill/>
                        </a:ln>
                        <a:solidFill>
                          <a:schemeClr val="tx1"/>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1" i="0" u="none" strike="noStrike" cap="none" normalizeH="0" baseline="0" smtClean="0">
                          <a:ln>
                            <a:noFill/>
                          </a:ln>
                          <a:solidFill>
                            <a:schemeClr val="tx1"/>
                          </a:solidFill>
                          <a:effectLst/>
                          <a:latin typeface="Arial" charset="0"/>
                          <a:cs typeface="Arial" charset="0"/>
                        </a:rPr>
                        <a:t>الإرشاد الفلاحي</a:t>
                      </a:r>
                      <a:r>
                        <a:rPr kumimoji="0" lang="fr-FR" sz="1800" b="1"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500" b="0" i="0" u="none" strike="noStrike" cap="none" normalizeH="0" baseline="0" smtClean="0">
                          <a:ln>
                            <a:noFill/>
                          </a:ln>
                          <a:solidFill>
                            <a:schemeClr val="tx1"/>
                          </a:solidFill>
                          <a:effectLst/>
                          <a:latin typeface="Verdana" pitchFamily="34" charset="0"/>
                          <a:cs typeface="Arial" charset="0"/>
                        </a:rPr>
                        <a:t>المشاريع و البرامج المنجزة </a:t>
                      </a:r>
                      <a:endParaRPr kumimoji="0" lang="fr-FR" sz="25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fr-FR"/>
              <a:t>الرباح خديجة                                             يوليوز  26-25                                                                             </a:t>
            </a:r>
          </a:p>
        </p:txBody>
      </p:sp>
      <p:sp>
        <p:nvSpPr>
          <p:cNvPr id="22" name="Slide Number Placeholder 5"/>
          <p:cNvSpPr>
            <a:spLocks noGrp="1"/>
          </p:cNvSpPr>
          <p:nvPr>
            <p:ph type="sldNum" sz="quarter" idx="12"/>
          </p:nvPr>
        </p:nvSpPr>
        <p:spPr/>
        <p:txBody>
          <a:bodyPr/>
          <a:lstStyle/>
          <a:p>
            <a:fld id="{87B615BB-BB79-47A6-B072-C181B3B5F426}" type="slidenum">
              <a:rPr lang="fr-FR"/>
              <a:pPr/>
              <a:t>28</a:t>
            </a:fld>
            <a:endParaRPr lang="fr-FR"/>
          </a:p>
        </p:txBody>
      </p:sp>
      <p:sp>
        <p:nvSpPr>
          <p:cNvPr id="56322" name="Rectangle 2"/>
          <p:cNvSpPr>
            <a:spLocks noGrp="1" noChangeArrowheads="1"/>
          </p:cNvSpPr>
          <p:nvPr>
            <p:ph type="title"/>
          </p:nvPr>
        </p:nvSpPr>
        <p:spPr/>
        <p:txBody>
          <a:bodyPr/>
          <a:lstStyle/>
          <a:p>
            <a:pPr algn="ctr" rtl="1"/>
            <a:r>
              <a:rPr lang="ar-MA" b="1"/>
              <a:t>2. في مجال الصحة</a:t>
            </a:r>
            <a:r>
              <a:rPr lang="fr-FR"/>
              <a:t> </a:t>
            </a:r>
          </a:p>
        </p:txBody>
      </p:sp>
      <p:graphicFrame>
        <p:nvGraphicFramePr>
          <p:cNvPr id="56350" name="Group 30"/>
          <p:cNvGraphicFramePr>
            <a:graphicFrameLocks noGrp="1"/>
          </p:cNvGraphicFramePr>
          <p:nvPr>
            <p:ph type="tbl" idx="1"/>
          </p:nvPr>
        </p:nvGraphicFramePr>
        <p:xfrm>
          <a:off x="1116013" y="1844675"/>
          <a:ext cx="7313612" cy="3621088"/>
        </p:xfrm>
        <a:graphic>
          <a:graphicData uri="http://schemas.openxmlformats.org/drawingml/2006/table">
            <a:tbl>
              <a:tblPr/>
              <a:tblGrid>
                <a:gridCol w="3657600"/>
                <a:gridCol w="3656012"/>
              </a:tblGrid>
              <a:tr h="53498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400" b="1" i="0" u="none" strike="noStrike" cap="none" normalizeH="0" baseline="0" smtClean="0">
                          <a:ln>
                            <a:noFill/>
                          </a:ln>
                          <a:solidFill>
                            <a:schemeClr val="tx2"/>
                          </a:solidFill>
                          <a:effectLst/>
                          <a:latin typeface="Arial" charset="0"/>
                          <a:cs typeface="Times New Roman" pitchFamily="18" charset="0"/>
                        </a:rPr>
                        <a:t>أغفل التقرير</a:t>
                      </a:r>
                      <a:endParaRPr kumimoji="0" lang="fr-FR" sz="2400" b="1" i="0" u="none" strike="noStrike" cap="none" normalizeH="0" baseline="0" smtClean="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400" b="1" i="0" u="none" strike="noStrike" cap="none" normalizeH="0" baseline="0" smtClean="0">
                          <a:ln>
                            <a:noFill/>
                          </a:ln>
                          <a:solidFill>
                            <a:schemeClr val="tx2"/>
                          </a:solidFill>
                          <a:effectLst/>
                          <a:latin typeface="Arial" charset="0"/>
                          <a:cs typeface="Times New Roman" pitchFamily="18" charset="0"/>
                        </a:rPr>
                        <a:t>أشار التقرير</a:t>
                      </a:r>
                      <a:endParaRPr kumimoji="0" lang="fr-FR" sz="2400" b="1" i="0" u="none" strike="noStrike" cap="none" normalizeH="0" baseline="0" smtClean="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justLow" defTabSz="914400" rtl="1" eaLnBrk="1" fontAlgn="base" latinLnBrk="0" hangingPunct="1">
                        <a:lnSpc>
                          <a:spcPct val="100000"/>
                        </a:lnSpc>
                        <a:spcBef>
                          <a:spcPct val="20000"/>
                        </a:spcBef>
                        <a:spcAft>
                          <a:spcPct val="0"/>
                        </a:spcAft>
                        <a:buClr>
                          <a:schemeClr val="tx2"/>
                        </a:buClr>
                        <a:buSzPct val="70000"/>
                        <a:buFont typeface="Symbol" pitchFamily="18" charset="2"/>
                        <a:buChar char=""/>
                        <a:tabLst/>
                      </a:pPr>
                      <a:r>
                        <a:rPr kumimoji="0" lang="ar-MA" sz="2400" b="0" i="0" u="none" strike="noStrike" cap="none" normalizeH="0" baseline="0" smtClean="0">
                          <a:ln>
                            <a:noFill/>
                          </a:ln>
                          <a:solidFill>
                            <a:srgbClr val="000000"/>
                          </a:solidFill>
                          <a:effectLst/>
                          <a:latin typeface="Arial" charset="0"/>
                          <a:cs typeface="Times New Roman" pitchFamily="18" charset="0"/>
                        </a:rPr>
                        <a:t> عدد الوحدات الصحية</a:t>
                      </a:r>
                      <a:endParaRPr kumimoji="0" lang="fr-FR" sz="2400" b="0" i="0" u="none" strike="noStrike" cap="none" normalizeH="0" baseline="0" smtClean="0">
                        <a:ln>
                          <a:noFill/>
                        </a:ln>
                        <a:solidFill>
                          <a:srgbClr val="000000"/>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
                          <a:schemeClr val="tx2"/>
                        </a:buClr>
                        <a:buSzPct val="70000"/>
                        <a:buFont typeface="Symbol" pitchFamily="18" charset="2"/>
                        <a:buChar char=""/>
                        <a:tabLst/>
                      </a:pPr>
                      <a:r>
                        <a:rPr kumimoji="0" lang="ar-MA" sz="2400" b="0" i="0" u="none" strike="noStrike" cap="none" normalizeH="0" baseline="0" smtClean="0">
                          <a:ln>
                            <a:noFill/>
                          </a:ln>
                          <a:solidFill>
                            <a:srgbClr val="000000"/>
                          </a:solidFill>
                          <a:effectLst/>
                          <a:latin typeface="Arial" charset="0"/>
                          <a:cs typeface="Times New Roman" pitchFamily="18" charset="0"/>
                        </a:rPr>
                        <a:t>تطور التتبع الطبي قبل الولادة و بعدها ( أرقام تستحق التفاتة )</a:t>
                      </a:r>
                      <a:endParaRPr kumimoji="0" lang="fr-FR" sz="2400" b="0" i="0" u="none" strike="noStrike" cap="none" normalizeH="0" baseline="0" smtClean="0">
                        <a:ln>
                          <a:noFill/>
                        </a:ln>
                        <a:solidFill>
                          <a:srgbClr val="000000"/>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justLow" defTabSz="914400" rtl="1" eaLnBrk="1" fontAlgn="base" latinLnBrk="0" hangingPunct="1">
                        <a:lnSpc>
                          <a:spcPct val="100000"/>
                        </a:lnSpc>
                        <a:spcBef>
                          <a:spcPct val="20000"/>
                        </a:spcBef>
                        <a:spcAft>
                          <a:spcPct val="0"/>
                        </a:spcAft>
                        <a:buClr>
                          <a:schemeClr val="tx2"/>
                        </a:buClr>
                        <a:buSzPct val="70000"/>
                        <a:buFont typeface="Symbol" pitchFamily="18" charset="2"/>
                        <a:buChar char=""/>
                        <a:tabLst/>
                      </a:pPr>
                      <a:r>
                        <a:rPr kumimoji="0" lang="ar-MA" sz="2400" b="0" i="0" u="none" strike="noStrike" cap="none" normalizeH="0" baseline="0" smtClean="0">
                          <a:ln>
                            <a:noFill/>
                          </a:ln>
                          <a:solidFill>
                            <a:srgbClr val="000000"/>
                          </a:solidFill>
                          <a:effectLst/>
                          <a:latin typeface="Arial" charset="0"/>
                          <a:cs typeface="Times New Roman" pitchFamily="18" charset="0"/>
                        </a:rPr>
                        <a:t>التي تم بناءها و في أي مكان</a:t>
                      </a:r>
                      <a:endParaRPr kumimoji="0" lang="fr-FR" sz="2400" b="0" i="0" u="none" strike="noStrike" cap="none" normalizeH="0" baseline="0" smtClean="0">
                        <a:ln>
                          <a:noFill/>
                        </a:ln>
                        <a:solidFill>
                          <a:srgbClr val="000000"/>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
                          <a:schemeClr val="tx2"/>
                        </a:buClr>
                        <a:buSzPct val="70000"/>
                        <a:buFont typeface="Symbol" pitchFamily="18" charset="2"/>
                        <a:buChar char=""/>
                        <a:tabLst/>
                      </a:pPr>
                      <a:r>
                        <a:rPr kumimoji="0" lang="ar-MA" sz="2400" b="0" i="0" u="none" strike="noStrike" cap="none" normalizeH="0" baseline="0" smtClean="0">
                          <a:ln>
                            <a:noFill/>
                          </a:ln>
                          <a:solidFill>
                            <a:srgbClr val="000000"/>
                          </a:solidFill>
                          <a:effectLst/>
                          <a:latin typeface="Arial" charset="0"/>
                          <a:cs typeface="Times New Roman" pitchFamily="18" charset="0"/>
                        </a:rPr>
                        <a:t>استمرار وفيات الأمهات أثناء الوضع رغم المجهودات المبذولة</a:t>
                      </a:r>
                      <a:endParaRPr kumimoji="0" lang="fr-FR" sz="2400" b="0" i="0" u="none" strike="noStrike" cap="none" normalizeH="0" baseline="0" smtClean="0">
                        <a:ln>
                          <a:noFill/>
                        </a:ln>
                        <a:solidFill>
                          <a:srgbClr val="000000"/>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justLow" defTabSz="914400" rtl="1" eaLnBrk="1" fontAlgn="base" latinLnBrk="0" hangingPunct="1">
                        <a:lnSpc>
                          <a:spcPct val="100000"/>
                        </a:lnSpc>
                        <a:spcBef>
                          <a:spcPct val="20000"/>
                        </a:spcBef>
                        <a:spcAft>
                          <a:spcPct val="0"/>
                        </a:spcAft>
                        <a:buClr>
                          <a:schemeClr val="tx2"/>
                        </a:buClr>
                        <a:buSzPct val="70000"/>
                        <a:buFont typeface="Symbol" pitchFamily="18" charset="2"/>
                        <a:buChar char=""/>
                        <a:tabLst/>
                      </a:pPr>
                      <a:r>
                        <a:rPr kumimoji="0" lang="ar-MA" sz="2400" b="0" i="0" u="none" strike="noStrike" cap="none" normalizeH="0" baseline="0" smtClean="0">
                          <a:ln>
                            <a:noFill/>
                          </a:ln>
                          <a:solidFill>
                            <a:srgbClr val="000000"/>
                          </a:solidFill>
                          <a:effectLst/>
                          <a:latin typeface="Arial" charset="0"/>
                          <a:cs typeface="Times New Roman" pitchFamily="18" charset="0"/>
                        </a:rPr>
                        <a:t> تجهيز الوحدات الصحية</a:t>
                      </a:r>
                      <a:endParaRPr kumimoji="0" lang="fr-FR" sz="2400" b="0" i="0" u="none" strike="noStrike" cap="none" normalizeH="0" baseline="0" smtClean="0">
                        <a:ln>
                          <a:noFill/>
                        </a:ln>
                        <a:solidFill>
                          <a:srgbClr val="000000"/>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
                          <a:schemeClr val="tx2"/>
                        </a:buClr>
                        <a:buSzPct val="70000"/>
                        <a:buFont typeface="Symbol" pitchFamily="18" charset="2"/>
                        <a:buChar char=""/>
                        <a:tabLst/>
                      </a:pPr>
                      <a:r>
                        <a:rPr kumimoji="0" lang="ar-MA" sz="2400" b="0" i="0" u="none" strike="noStrike" cap="none" normalizeH="0" baseline="0" smtClean="0">
                          <a:ln>
                            <a:noFill/>
                          </a:ln>
                          <a:solidFill>
                            <a:srgbClr val="000000"/>
                          </a:solidFill>
                          <a:effectLst/>
                          <a:latin typeface="Arial" charset="0"/>
                          <a:cs typeface="Times New Roman" pitchFamily="18" charset="0"/>
                        </a:rPr>
                        <a:t>تطور التغطية اللقاحية في وسط الأطفال</a:t>
                      </a:r>
                      <a:endParaRPr kumimoji="0" lang="fr-FR" sz="2400" b="0" i="0" u="none" strike="noStrike" cap="none" normalizeH="0" baseline="0" smtClean="0">
                        <a:ln>
                          <a:noFill/>
                        </a:ln>
                        <a:solidFill>
                          <a:srgbClr val="000000"/>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fr-FR"/>
              <a:t>الرباح خديجة                                             يوليوز  26-25                                                                             </a:t>
            </a:r>
          </a:p>
        </p:txBody>
      </p:sp>
      <p:sp>
        <p:nvSpPr>
          <p:cNvPr id="19" name="Slide Number Placeholder 5"/>
          <p:cNvSpPr>
            <a:spLocks noGrp="1"/>
          </p:cNvSpPr>
          <p:nvPr>
            <p:ph type="sldNum" sz="quarter" idx="12"/>
          </p:nvPr>
        </p:nvSpPr>
        <p:spPr/>
        <p:txBody>
          <a:bodyPr/>
          <a:lstStyle/>
          <a:p>
            <a:fld id="{45B68EEB-9CB3-43E4-8FD4-4515C3F9E48B}" type="slidenum">
              <a:rPr lang="fr-FR"/>
              <a:pPr/>
              <a:t>29</a:t>
            </a:fld>
            <a:endParaRPr lang="fr-FR"/>
          </a:p>
        </p:txBody>
      </p:sp>
      <p:sp>
        <p:nvSpPr>
          <p:cNvPr id="58370" name="Rectangle 2"/>
          <p:cNvSpPr>
            <a:spLocks noGrp="1" noChangeArrowheads="1"/>
          </p:cNvSpPr>
          <p:nvPr>
            <p:ph type="title"/>
          </p:nvPr>
        </p:nvSpPr>
        <p:spPr/>
        <p:txBody>
          <a:bodyPr/>
          <a:lstStyle/>
          <a:p>
            <a:r>
              <a:rPr lang="ar-MA" sz="3200"/>
              <a:t/>
            </a:r>
            <a:br>
              <a:rPr lang="ar-MA" sz="3200"/>
            </a:br>
            <a:endParaRPr lang="fr-FR" sz="3200"/>
          </a:p>
        </p:txBody>
      </p:sp>
      <p:graphicFrame>
        <p:nvGraphicFramePr>
          <p:cNvPr id="58371" name="Group 3"/>
          <p:cNvGraphicFramePr>
            <a:graphicFrameLocks noGrp="1"/>
          </p:cNvGraphicFramePr>
          <p:nvPr>
            <p:ph type="tbl" idx="1"/>
          </p:nvPr>
        </p:nvGraphicFramePr>
        <p:xfrm>
          <a:off x="1370013" y="1827213"/>
          <a:ext cx="7313612" cy="4114800"/>
        </p:xfrm>
        <a:graphic>
          <a:graphicData uri="http://schemas.openxmlformats.org/drawingml/2006/table">
            <a:tbl>
              <a:tblPr/>
              <a:tblGrid>
                <a:gridCol w="3657600"/>
                <a:gridCol w="3656012"/>
              </a:tblGrid>
              <a:tr h="1371600">
                <a:tc>
                  <a:txBody>
                    <a:bodyPr/>
                    <a:lstStyle/>
                    <a:p>
                      <a:pPr marL="0" marR="0" lvl="0" indent="0" algn="justLow" defTabSz="914400" rtl="1" eaLnBrk="1" fontAlgn="base" latinLnBrk="0" hangingPunct="1">
                        <a:lnSpc>
                          <a:spcPct val="100000"/>
                        </a:lnSpc>
                        <a:spcBef>
                          <a:spcPct val="20000"/>
                        </a:spcBef>
                        <a:spcAft>
                          <a:spcPct val="0"/>
                        </a:spcAft>
                        <a:buClr>
                          <a:schemeClr val="tx2"/>
                        </a:buClr>
                        <a:buSzPct val="70000"/>
                        <a:buFont typeface="Symbol" pitchFamily="18" charset="2"/>
                        <a:buChar char=""/>
                        <a:tabLst/>
                      </a:pPr>
                      <a:r>
                        <a:rPr kumimoji="0" lang="ar-MA" sz="2400" b="0" i="0" u="none" strike="noStrike" cap="none" normalizeH="0" baseline="0" smtClean="0">
                          <a:ln>
                            <a:noFill/>
                          </a:ln>
                          <a:solidFill>
                            <a:srgbClr val="000000"/>
                          </a:solidFill>
                          <a:effectLst/>
                          <a:latin typeface="Arial" charset="0"/>
                          <a:cs typeface="Times New Roman" pitchFamily="18" charset="0"/>
                        </a:rPr>
                        <a:t> تحسين جودة الخدمات</a:t>
                      </a:r>
                      <a:endParaRPr kumimoji="0" lang="fr-FR" sz="2400" b="0" i="0" u="none" strike="noStrike" cap="none" normalizeH="0" baseline="0" smtClean="0">
                        <a:ln>
                          <a:noFill/>
                        </a:ln>
                        <a:solidFill>
                          <a:srgbClr val="000000"/>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
                          <a:schemeClr val="tx2"/>
                        </a:buClr>
                        <a:buSzPct val="70000"/>
                        <a:buFont typeface="Symbol" pitchFamily="18" charset="2"/>
                        <a:buChar char=""/>
                        <a:tabLst/>
                      </a:pPr>
                      <a:r>
                        <a:rPr kumimoji="0" lang="ar-MA" sz="2400" b="0" i="0" u="none" strike="noStrike" cap="none" normalizeH="0" baseline="0" smtClean="0">
                          <a:ln>
                            <a:noFill/>
                          </a:ln>
                          <a:solidFill>
                            <a:srgbClr val="000000"/>
                          </a:solidFill>
                          <a:effectLst/>
                          <a:latin typeface="Arial" charset="0"/>
                          <a:cs typeface="Times New Roman" pitchFamily="18" charset="0"/>
                        </a:rPr>
                        <a:t>نقصان الوزن و التأخر في النمو بالنسبة للذكور أكثر من الإناث</a:t>
                      </a:r>
                      <a:endParaRPr kumimoji="0" lang="fr-FR" sz="2400" b="0" i="0" u="none" strike="noStrike" cap="none" normalizeH="0" baseline="0" smtClean="0">
                        <a:ln>
                          <a:noFill/>
                        </a:ln>
                        <a:solidFill>
                          <a:srgbClr val="000000"/>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justLow" defTabSz="914400" rtl="1" eaLnBrk="1" fontAlgn="base" latinLnBrk="0" hangingPunct="1">
                        <a:lnSpc>
                          <a:spcPct val="100000"/>
                        </a:lnSpc>
                        <a:spcBef>
                          <a:spcPct val="20000"/>
                        </a:spcBef>
                        <a:spcAft>
                          <a:spcPct val="0"/>
                        </a:spcAft>
                        <a:buClr>
                          <a:schemeClr val="tx2"/>
                        </a:buClr>
                        <a:buSzPct val="70000"/>
                        <a:buFont typeface="Symbol" pitchFamily="18" charset="2"/>
                        <a:buChar char=""/>
                        <a:tabLst/>
                      </a:pPr>
                      <a:r>
                        <a:rPr kumimoji="0" lang="ar-MA" sz="2400" b="0" i="0" u="none" strike="noStrike" cap="none" normalizeH="0" baseline="0" smtClean="0">
                          <a:ln>
                            <a:noFill/>
                          </a:ln>
                          <a:solidFill>
                            <a:srgbClr val="000000"/>
                          </a:solidFill>
                          <a:effectLst/>
                          <a:latin typeface="Arial" charset="0"/>
                          <a:cs typeface="Times New Roman" pitchFamily="18" charset="0"/>
                        </a:rPr>
                        <a:t>إقامة وحدات طبية متنقلة</a:t>
                      </a:r>
                      <a:endParaRPr kumimoji="0" lang="fr-FR" sz="2400" b="0" i="0" u="none" strike="noStrike" cap="none" normalizeH="0" baseline="0" smtClean="0">
                        <a:ln>
                          <a:noFill/>
                        </a:ln>
                        <a:solidFill>
                          <a:srgbClr val="000000"/>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
                          <a:schemeClr val="tx2"/>
                        </a:buClr>
                        <a:buSzPct val="70000"/>
                        <a:buFont typeface="Symbol" pitchFamily="18" charset="2"/>
                        <a:buChar char=""/>
                        <a:tabLst/>
                      </a:pPr>
                      <a:r>
                        <a:rPr kumimoji="0" lang="ar-MA" sz="2400" b="0" i="0" u="none" strike="noStrike" cap="none" normalizeH="0" baseline="0" smtClean="0">
                          <a:ln>
                            <a:noFill/>
                          </a:ln>
                          <a:solidFill>
                            <a:srgbClr val="000000"/>
                          </a:solidFill>
                          <a:effectLst/>
                          <a:latin typeface="Arial" charset="0"/>
                          <a:cs typeface="Times New Roman" pitchFamily="18" charset="0"/>
                        </a:rPr>
                        <a:t>انخفاض نسبة وفيات الأطفال لكن مع تسجيل استمرارية ارتفاع نسبة الوفيات بعد شهر من الولادة</a:t>
                      </a:r>
                      <a:endParaRPr kumimoji="0" lang="fr-FR" sz="2400" b="0" i="0" u="none" strike="noStrike" cap="none" normalizeH="0" baseline="0" smtClean="0">
                        <a:ln>
                          <a:noFill/>
                        </a:ln>
                        <a:solidFill>
                          <a:srgbClr val="000000"/>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justLow" defTabSz="914400" rtl="1" eaLnBrk="1" fontAlgn="base" latinLnBrk="0" hangingPunct="1">
                        <a:lnSpc>
                          <a:spcPct val="100000"/>
                        </a:lnSpc>
                        <a:spcBef>
                          <a:spcPct val="20000"/>
                        </a:spcBef>
                        <a:spcAft>
                          <a:spcPct val="0"/>
                        </a:spcAft>
                        <a:buClr>
                          <a:schemeClr val="tx2"/>
                        </a:buClr>
                        <a:buSzPct val="70000"/>
                        <a:buFontTx/>
                        <a:buChar char="•"/>
                        <a:tabLst/>
                      </a:pPr>
                      <a:r>
                        <a:rPr kumimoji="0" lang="ar-MA" sz="2400" b="0" i="0" u="none" strike="noStrike" cap="none" normalizeH="0" baseline="0" smtClean="0">
                          <a:ln>
                            <a:noFill/>
                          </a:ln>
                          <a:solidFill>
                            <a:srgbClr val="000000"/>
                          </a:solidFill>
                          <a:effectLst/>
                          <a:latin typeface="Arial" charset="0"/>
                          <a:cs typeface="Times New Roman" pitchFamily="18" charset="0"/>
                        </a:rPr>
                        <a:t> مواصلة التحسيس من أجل إخضاع المرأة الحامل للمراقبة الصحية</a:t>
                      </a:r>
                    </a:p>
                    <a:p>
                      <a:pPr marL="0" marR="0" lvl="0" indent="0" algn="justLow" defTabSz="914400" rtl="1" eaLnBrk="1" fontAlgn="base" latinLnBrk="0" hangingPunct="1">
                        <a:lnSpc>
                          <a:spcPct val="100000"/>
                        </a:lnSpc>
                        <a:spcBef>
                          <a:spcPct val="20000"/>
                        </a:spcBef>
                        <a:spcAft>
                          <a:spcPct val="0"/>
                        </a:spcAft>
                        <a:buClr>
                          <a:schemeClr val="tx2"/>
                        </a:buClr>
                        <a:buSzPct val="70000"/>
                        <a:buFontTx/>
                        <a:buChar char="•"/>
                        <a:tabLst/>
                      </a:pPr>
                      <a:r>
                        <a:rPr kumimoji="0" lang="ar-MA" sz="2400" b="0" i="0" u="none" strike="noStrike" cap="none" normalizeH="0" baseline="0" smtClean="0">
                          <a:ln>
                            <a:noFill/>
                          </a:ln>
                          <a:solidFill>
                            <a:srgbClr val="000000"/>
                          </a:solidFill>
                          <a:effectLst/>
                          <a:latin typeface="Arial" charset="0"/>
                          <a:cs typeface="Times New Roman" pitchFamily="18" charset="0"/>
                        </a:rPr>
                        <a:t> الإجهاض السري</a:t>
                      </a:r>
                      <a:endParaRPr kumimoji="0" lang="fr-FR" sz="2400" b="0" i="0" u="none" strike="noStrike" cap="none" normalizeH="0" baseline="0" smtClean="0">
                        <a:ln>
                          <a:noFill/>
                        </a:ln>
                        <a:solidFill>
                          <a:srgbClr val="000000"/>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400" b="0" i="0" u="none" strike="noStrike" cap="none" normalizeH="0" baseline="0" smtClean="0">
                          <a:ln>
                            <a:noFill/>
                          </a:ln>
                          <a:solidFill>
                            <a:srgbClr val="000000"/>
                          </a:solidFill>
                          <a:effectLst/>
                          <a:latin typeface="Arial" charset="0"/>
                          <a:cs typeface="Times New Roman" pitchFamily="18" charset="0"/>
                        </a:rPr>
                        <a:t>الاكراهات التي تحول دون انخفاض نسبة وفيات الأطفال و الأمهات</a:t>
                      </a:r>
                      <a:endParaRPr kumimoji="0" lang="fr-FR" sz="2400" b="0" i="0" u="none" strike="noStrike" cap="none" normalizeH="0" baseline="0" smtClean="0">
                        <a:ln>
                          <a:noFill/>
                        </a:ln>
                        <a:solidFill>
                          <a:srgbClr val="000000"/>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66094E61-605F-401A-BF39-DADC4AEA2544}" type="slidenum">
              <a:rPr lang="fr-FR"/>
              <a:pPr/>
              <a:t>3</a:t>
            </a:fld>
            <a:endParaRPr lang="fr-FR"/>
          </a:p>
        </p:txBody>
      </p:sp>
      <p:sp>
        <p:nvSpPr>
          <p:cNvPr id="35842" name="Rectangle 2"/>
          <p:cNvSpPr>
            <a:spLocks noGrp="1" noChangeArrowheads="1"/>
          </p:cNvSpPr>
          <p:nvPr>
            <p:ph type="title"/>
          </p:nvPr>
        </p:nvSpPr>
        <p:spPr/>
        <p:txBody>
          <a:bodyPr/>
          <a:lstStyle/>
          <a:p>
            <a:pPr algn="ctr"/>
            <a:r>
              <a:rPr lang="ar-MA" b="1"/>
              <a:t>الأهــــــــــداف</a:t>
            </a:r>
            <a:endParaRPr lang="fr-FR" b="1"/>
          </a:p>
        </p:txBody>
      </p:sp>
      <p:sp>
        <p:nvSpPr>
          <p:cNvPr id="35843" name="Rectangle 3"/>
          <p:cNvSpPr>
            <a:spLocks noGrp="1" noChangeArrowheads="1"/>
          </p:cNvSpPr>
          <p:nvPr>
            <p:ph type="body" idx="1"/>
          </p:nvPr>
        </p:nvSpPr>
        <p:spPr/>
        <p:txBody>
          <a:bodyPr/>
          <a:lstStyle/>
          <a:p>
            <a:pPr algn="r" rtl="1"/>
            <a:r>
              <a:rPr lang="ar-MA"/>
              <a:t>تمكين المشاركين و المشاركات من التعرف على مفهوم الميزانية المستجيبة للنوع الاجتماعي و بعض أدواته، و الاستئناس بالإصلاحات الجارية لتدبير الميزانية المرتكزة على النتائج.</a:t>
            </a:r>
          </a:p>
          <a:p>
            <a:pPr algn="r" rtl="1"/>
            <a:r>
              <a:rPr lang="ar-MA"/>
              <a:t>تمكين المشاركين و المشاركات من تقاسم الصيرورة الجارية في إطار مسلسل إصلاح الميزانية و تحديد الأدوار التي يمكن أن يلعبها المجتمع المدني.</a:t>
            </a:r>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fr-FR"/>
              <a:t>الرباح خديجة                                             يوليوز  26-25                                                                             </a:t>
            </a:r>
          </a:p>
        </p:txBody>
      </p:sp>
      <p:sp>
        <p:nvSpPr>
          <p:cNvPr id="19" name="Slide Number Placeholder 5"/>
          <p:cNvSpPr>
            <a:spLocks noGrp="1"/>
          </p:cNvSpPr>
          <p:nvPr>
            <p:ph type="sldNum" sz="quarter" idx="12"/>
          </p:nvPr>
        </p:nvSpPr>
        <p:spPr/>
        <p:txBody>
          <a:bodyPr/>
          <a:lstStyle/>
          <a:p>
            <a:fld id="{4735D061-9F85-462D-AF64-B121305FAA58}" type="slidenum">
              <a:rPr lang="fr-FR"/>
              <a:pPr/>
              <a:t>30</a:t>
            </a:fld>
            <a:endParaRPr lang="fr-FR"/>
          </a:p>
        </p:txBody>
      </p:sp>
      <p:sp>
        <p:nvSpPr>
          <p:cNvPr id="60418" name="Rectangle 2"/>
          <p:cNvSpPr>
            <a:spLocks noGrp="1" noChangeArrowheads="1"/>
          </p:cNvSpPr>
          <p:nvPr>
            <p:ph type="title"/>
          </p:nvPr>
        </p:nvSpPr>
        <p:spPr>
          <a:xfrm>
            <a:off x="1143000" y="228600"/>
            <a:ext cx="7313613" cy="682625"/>
          </a:xfrm>
        </p:spPr>
        <p:txBody>
          <a:bodyPr/>
          <a:lstStyle/>
          <a:p>
            <a:pPr algn="ctr"/>
            <a:r>
              <a:rPr lang="ar-MA" b="1"/>
              <a:t>3. في مجال التربية الوطنية</a:t>
            </a:r>
            <a:r>
              <a:rPr lang="fr-FR"/>
              <a:t> </a:t>
            </a:r>
          </a:p>
        </p:txBody>
      </p:sp>
      <p:graphicFrame>
        <p:nvGraphicFramePr>
          <p:cNvPr id="60435" name="Group 19"/>
          <p:cNvGraphicFramePr>
            <a:graphicFrameLocks noGrp="1"/>
          </p:cNvGraphicFramePr>
          <p:nvPr>
            <p:ph type="tbl" idx="1"/>
          </p:nvPr>
        </p:nvGraphicFramePr>
        <p:xfrm>
          <a:off x="684213" y="1125538"/>
          <a:ext cx="8077200" cy="5181601"/>
        </p:xfrm>
        <a:graphic>
          <a:graphicData uri="http://schemas.openxmlformats.org/drawingml/2006/table">
            <a:tbl>
              <a:tblPr/>
              <a:tblGrid>
                <a:gridCol w="4040187"/>
                <a:gridCol w="4037013"/>
              </a:tblGrid>
              <a:tr h="45878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1" i="0" u="none" strike="noStrike" cap="none" normalizeH="0" baseline="0" smtClean="0">
                          <a:ln>
                            <a:noFill/>
                          </a:ln>
                          <a:solidFill>
                            <a:schemeClr val="tx2"/>
                          </a:solidFill>
                          <a:effectLst/>
                          <a:latin typeface="Arial" charset="0"/>
                          <a:cs typeface="Times New Roman" pitchFamily="18" charset="0"/>
                        </a:rPr>
                        <a:t>أغفل التقرير</a:t>
                      </a:r>
                      <a:endParaRPr kumimoji="0" lang="fr-FR" sz="2000" b="1" i="0" u="none" strike="noStrike" cap="none" normalizeH="0" baseline="0" smtClean="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1" i="0" u="none" strike="noStrike" cap="none" normalizeH="0" baseline="0" smtClean="0">
                          <a:ln>
                            <a:noFill/>
                          </a:ln>
                          <a:solidFill>
                            <a:schemeClr val="tx2"/>
                          </a:solidFill>
                          <a:effectLst/>
                          <a:latin typeface="Arial" charset="0"/>
                          <a:cs typeface="Times New Roman" pitchFamily="18" charset="0"/>
                        </a:rPr>
                        <a:t>أشار التقرير</a:t>
                      </a:r>
                      <a:endParaRPr kumimoji="0" lang="fr-FR" sz="2000" b="1" i="0" u="none" strike="noStrike" cap="none" normalizeH="0" baseline="0" smtClean="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13">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لم تكن إشارة إلى النسبة حسب الجنس</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 اكتضاض الأقسام  في المدن </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 انعدام البنيات التحتية ( المراحض...)</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 غياب الداخليات </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 الإشارة إلى جودة الكتاب المدرسي</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 احتواء الكتاب المدرسي على أهداف تعليمية</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 رضا التلاميذ و التلميذات على الكتاب</a:t>
                      </a:r>
                      <a:endParaRPr kumimoji="0" lang="fr-FR" sz="20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Arial" charset="0"/>
                          <a:cs typeface="Arial" charset="0"/>
                        </a:rPr>
                        <a:t>التعليم الأولي:</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Arial" charset="0"/>
                          <a:cs typeface="Arial" charset="0"/>
                        </a:rPr>
                        <a:t>- ضعف تمدرس الفتيات أقل من 5 سنوات في العالم القروي</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Arial" charset="0"/>
                          <a:cs typeface="Arial" charset="0"/>
                        </a:rPr>
                        <a:t>- تراجع عدد الاطفال الممدرسين بالمقارنة مع 1999</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Arial" charset="0"/>
                          <a:cs typeface="Arial" charset="0"/>
                        </a:rPr>
                        <a:t>التعليم الابتدائي:</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Arial" charset="0"/>
                          <a:cs typeface="Arial" charset="0"/>
                        </a:rPr>
                        <a:t>- ارتفعت نسبة التمدرس إلى 89</a:t>
                      </a:r>
                      <a:r>
                        <a:rPr kumimoji="0" lang="fr-FR" sz="2000" b="0" i="0" u="none" strike="noStrike" cap="none" normalizeH="0" baseline="0" smtClean="0">
                          <a:ln>
                            <a:noFill/>
                          </a:ln>
                          <a:solidFill>
                            <a:schemeClr val="tx1"/>
                          </a:solidFill>
                          <a:effectLst/>
                          <a:latin typeface="Arial" charset="0"/>
                          <a:cs typeface="Arial" charset="0"/>
                        </a:rPr>
                        <a:t>%</a:t>
                      </a:r>
                      <a:r>
                        <a:rPr kumimoji="0" lang="ar-MA" sz="2000" b="0" i="0" u="none" strike="noStrike" cap="none" normalizeH="0" baseline="0" smtClean="0">
                          <a:ln>
                            <a:noFill/>
                          </a:ln>
                          <a:solidFill>
                            <a:schemeClr val="tx1"/>
                          </a:solidFill>
                          <a:effectLst/>
                          <a:latin typeface="Arial" charset="0"/>
                          <a:cs typeface="Arial" charset="0"/>
                        </a:rPr>
                        <a:t> عامة</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Arial" charset="0"/>
                          <a:cs typeface="Arial" charset="0"/>
                        </a:rPr>
                        <a:t>84,25</a:t>
                      </a:r>
                      <a:r>
                        <a:rPr kumimoji="0" lang="fr-FR" sz="2000" b="0" i="0" u="none" strike="noStrike" cap="none" normalizeH="0" baseline="0" smtClean="0">
                          <a:ln>
                            <a:noFill/>
                          </a:ln>
                          <a:solidFill>
                            <a:schemeClr val="tx1"/>
                          </a:solidFill>
                          <a:effectLst/>
                          <a:latin typeface="Arial" charset="0"/>
                          <a:cs typeface="Arial" charset="0"/>
                        </a:rPr>
                        <a:t>%</a:t>
                      </a:r>
                      <a:r>
                        <a:rPr kumimoji="0" lang="ar-MA" sz="2000" b="0" i="0" u="none" strike="noStrike" cap="none" normalizeH="0" baseline="0" smtClean="0">
                          <a:ln>
                            <a:noFill/>
                          </a:ln>
                          <a:solidFill>
                            <a:schemeClr val="tx1"/>
                          </a:solidFill>
                          <a:effectLst/>
                          <a:latin typeface="Arial" charset="0"/>
                          <a:cs typeface="Arial" charset="0"/>
                        </a:rPr>
                        <a:t> بالنسبة للفتيات</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Arial" charset="0"/>
                          <a:cs typeface="Arial" charset="0"/>
                        </a:rPr>
                        <a:t>التعليم الإعدادي:</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Arial" charset="0"/>
                          <a:cs typeface="Arial" charset="0"/>
                        </a:rPr>
                        <a:t>- ارتفاع تمدرس البنيات 83,88</a:t>
                      </a:r>
                      <a:r>
                        <a:rPr kumimoji="0" lang="fr-FR" sz="2000" b="0" i="0" u="none" strike="noStrike" cap="none" normalizeH="0" baseline="0" smtClean="0">
                          <a:ln>
                            <a:noFill/>
                          </a:ln>
                          <a:solidFill>
                            <a:schemeClr val="tx1"/>
                          </a:solidFill>
                          <a:effectLst/>
                          <a:latin typeface="Arial" charset="0"/>
                          <a:cs typeface="Arial" charset="0"/>
                        </a:rPr>
                        <a:t>%</a:t>
                      </a:r>
                      <a:r>
                        <a:rPr kumimoji="0" lang="ar-MA" sz="2000" b="0" i="0" u="none" strike="noStrike" cap="none" normalizeH="0" baseline="0" smtClean="0">
                          <a:ln>
                            <a:noFill/>
                          </a:ln>
                          <a:solidFill>
                            <a:schemeClr val="tx1"/>
                          </a:solidFill>
                          <a:effectLst/>
                          <a:latin typeface="Arial" charset="0"/>
                          <a:cs typeface="Arial" charset="0"/>
                        </a:rPr>
                        <a:t> بالوسط الحضري مقابل 42,53</a:t>
                      </a:r>
                      <a:r>
                        <a:rPr kumimoji="0" lang="fr-FR" sz="2000" b="0" i="0" u="none" strike="noStrike" cap="none" normalizeH="0" baseline="0" smtClean="0">
                          <a:ln>
                            <a:noFill/>
                          </a:ln>
                          <a:solidFill>
                            <a:schemeClr val="tx1"/>
                          </a:solidFill>
                          <a:effectLst/>
                          <a:latin typeface="Arial" charset="0"/>
                          <a:cs typeface="Arial" charset="0"/>
                        </a:rPr>
                        <a:t>%</a:t>
                      </a:r>
                      <a:r>
                        <a:rPr kumimoji="0" lang="ar-MA" sz="2000" b="0" i="0" u="none" strike="noStrike" cap="none" normalizeH="0" baseline="0" smtClean="0">
                          <a:ln>
                            <a:noFill/>
                          </a:ln>
                          <a:solidFill>
                            <a:schemeClr val="tx1"/>
                          </a:solidFill>
                          <a:effectLst/>
                          <a:latin typeface="Arial" charset="0"/>
                          <a:cs typeface="Arial" charset="0"/>
                        </a:rPr>
                        <a:t> بالوسط القروي</a:t>
                      </a:r>
                      <a:r>
                        <a:rPr kumimoji="0" lang="fr-FR" sz="2000" b="0" i="0" u="none" strike="noStrike" cap="none" normalizeH="0" baseline="0" smtClean="0">
                          <a:ln>
                            <a:noFill/>
                          </a:ln>
                          <a:solidFill>
                            <a:schemeClr val="tx1"/>
                          </a:solidFill>
                          <a:effectLst/>
                          <a:latin typeface="Verdana" pitchFamily="34"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لم يشر إلى كيفية معالجة ذلك</a:t>
                      </a:r>
                      <a:r>
                        <a:rPr kumimoji="0" lang="fr-FR" sz="2000" b="0" i="0" u="none" strike="noStrike" cap="none" normalizeH="0" baseline="0" smtClean="0">
                          <a:ln>
                            <a:noFill/>
                          </a:ln>
                          <a:solidFill>
                            <a:schemeClr val="tx1"/>
                          </a:solidFill>
                          <a:effectLst/>
                          <a:latin typeface="Verdana" pitchFamily="34"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محو الأمية و التربية غير النظامية:</a:t>
                      </a:r>
                    </a:p>
                    <a:p>
                      <a:pPr marL="0" marR="0" lvl="0" indent="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فجوة واضحة حسب الجنس و الوسط</a:t>
                      </a:r>
                      <a:r>
                        <a:rPr kumimoji="0" lang="fr-FR" sz="2000" b="0" i="0" u="none" strike="noStrike" cap="none" normalizeH="0" baseline="0" smtClean="0">
                          <a:ln>
                            <a:noFill/>
                          </a:ln>
                          <a:solidFill>
                            <a:schemeClr val="tx1"/>
                          </a:solidFill>
                          <a:effectLst/>
                          <a:latin typeface="Verdana" pitchFamily="34"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fr-FR"/>
              <a:t>الرباح خديجة                                             يوليوز  26-25                                                                             </a:t>
            </a:r>
          </a:p>
        </p:txBody>
      </p:sp>
      <p:sp>
        <p:nvSpPr>
          <p:cNvPr id="12" name="Slide Number Placeholder 5"/>
          <p:cNvSpPr>
            <a:spLocks noGrp="1"/>
          </p:cNvSpPr>
          <p:nvPr>
            <p:ph type="sldNum" sz="quarter" idx="12"/>
          </p:nvPr>
        </p:nvSpPr>
        <p:spPr/>
        <p:txBody>
          <a:bodyPr/>
          <a:lstStyle/>
          <a:p>
            <a:fld id="{66703805-9E4F-4B3C-9C5A-9F2514E2BC74}" type="slidenum">
              <a:rPr lang="fr-FR"/>
              <a:pPr/>
              <a:t>31</a:t>
            </a:fld>
            <a:endParaRPr lang="fr-FR"/>
          </a:p>
        </p:txBody>
      </p:sp>
      <p:graphicFrame>
        <p:nvGraphicFramePr>
          <p:cNvPr id="62477" name="Group 13"/>
          <p:cNvGraphicFramePr>
            <a:graphicFrameLocks noGrp="1"/>
          </p:cNvGraphicFramePr>
          <p:nvPr>
            <p:ph type="tbl" idx="1"/>
          </p:nvPr>
        </p:nvGraphicFramePr>
        <p:xfrm>
          <a:off x="684213" y="1700213"/>
          <a:ext cx="8077200" cy="4349750"/>
        </p:xfrm>
        <a:graphic>
          <a:graphicData uri="http://schemas.openxmlformats.org/drawingml/2006/table">
            <a:tbl>
              <a:tblPr/>
              <a:tblGrid>
                <a:gridCol w="4040187"/>
                <a:gridCol w="4037013"/>
              </a:tblGrid>
              <a:tr h="4349750">
                <a:tc>
                  <a:txBody>
                    <a:body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1" i="0" u="none" strike="noStrike" cap="none" normalizeH="0" baseline="0" smtClean="0">
                          <a:ln>
                            <a:noFill/>
                          </a:ln>
                          <a:solidFill>
                            <a:schemeClr val="tx1"/>
                          </a:solidFill>
                          <a:effectLst/>
                          <a:latin typeface="Verdana" pitchFamily="34" charset="0"/>
                          <a:cs typeface="Arial" charset="0"/>
                        </a:rPr>
                        <a:t>لم يشر إلى مجهودات الجمعيات المحلية الفاعلة في عين المكان من أجل تمدرس الفتاة</a:t>
                      </a:r>
                    </a:p>
                    <a:p>
                      <a:pPr marL="0" marR="0" lvl="0" indent="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1" i="0" u="none" strike="noStrike" cap="none" normalizeH="0" baseline="0" smtClean="0">
                          <a:ln>
                            <a:noFill/>
                          </a:ln>
                          <a:solidFill>
                            <a:schemeClr val="tx1"/>
                          </a:solidFill>
                          <a:effectLst/>
                          <a:latin typeface="Verdana" pitchFamily="34" charset="0"/>
                          <a:cs typeface="Arial" charset="0"/>
                        </a:rPr>
                        <a:t>- لم يشر إلى كيفية الحلول و إعطاء إمكانيات بالنسبة للسنوات المقبلة</a:t>
                      </a:r>
                    </a:p>
                    <a:p>
                      <a:pPr marL="0" marR="0" lvl="0" indent="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1" i="0" u="none" strike="noStrike" cap="none" normalizeH="0" baseline="0" smtClean="0">
                          <a:ln>
                            <a:noFill/>
                          </a:ln>
                          <a:solidFill>
                            <a:schemeClr val="tx1"/>
                          </a:solidFill>
                          <a:effectLst/>
                          <a:latin typeface="Verdana" pitchFamily="34" charset="0"/>
                          <a:cs typeface="Arial" charset="0"/>
                        </a:rPr>
                        <a:t>- غياب نظرة شمولية للقضاء على الظاهرة من الاساس رغم الهدف الواضح في القضاء على الأمية ( مليون شخص سنويا ) ولكننا ننسى ظاهرة الهدر المدرسي و الجيوش المنقطعة عن التمدرس سنويا</a:t>
                      </a:r>
                      <a:r>
                        <a:rPr kumimoji="0" lang="fr-FR" sz="2000" b="1" i="0" u="none" strike="noStrike" cap="none" normalizeH="0" baseline="0" smtClean="0">
                          <a:ln>
                            <a:noFill/>
                          </a:ln>
                          <a:solidFill>
                            <a:schemeClr val="tx1"/>
                          </a:solidFill>
                          <a:effectLst/>
                          <a:latin typeface="Verdana" pitchFamily="34"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1" i="0" u="none" strike="noStrike" cap="none" normalizeH="0" baseline="0" smtClean="0">
                          <a:ln>
                            <a:noFill/>
                          </a:ln>
                          <a:solidFill>
                            <a:schemeClr val="tx1"/>
                          </a:solidFill>
                          <a:effectLst/>
                          <a:latin typeface="Verdana" pitchFamily="34" charset="0"/>
                          <a:cs typeface="Arial" charset="0"/>
                        </a:rPr>
                        <a:t>العوامل المعيقة لتمدرس الفتاة القروية</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1" i="0" u="none" strike="noStrike" cap="none" normalizeH="0" baseline="0" smtClean="0">
                          <a:ln>
                            <a:noFill/>
                          </a:ln>
                          <a:solidFill>
                            <a:schemeClr val="tx1"/>
                          </a:solidFill>
                          <a:effectLst/>
                          <a:latin typeface="Verdana" pitchFamily="34" charset="0"/>
                          <a:cs typeface="Arial" charset="0"/>
                        </a:rPr>
                        <a:t>الاجتماعي و الاقتصادي</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1" i="0" u="none" strike="noStrike" cap="none" normalizeH="0" baseline="0" smtClean="0">
                          <a:ln>
                            <a:noFill/>
                          </a:ln>
                          <a:solidFill>
                            <a:schemeClr val="tx1"/>
                          </a:solidFill>
                          <a:effectLst/>
                          <a:latin typeface="Verdana" pitchFamily="34" charset="0"/>
                          <a:cs typeface="Arial" charset="0"/>
                        </a:rPr>
                        <a:t>الثقافية</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1" i="0" u="none" strike="noStrike" cap="none" normalizeH="0" baseline="0" smtClean="0">
                          <a:ln>
                            <a:noFill/>
                          </a:ln>
                          <a:solidFill>
                            <a:schemeClr val="tx1"/>
                          </a:solidFill>
                          <a:effectLst/>
                          <a:latin typeface="Verdana" pitchFamily="34" charset="0"/>
                          <a:cs typeface="Arial" charset="0"/>
                        </a:rPr>
                        <a:t>وضعية المرأة</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1" i="0" u="none" strike="noStrike" cap="none" normalizeH="0" baseline="0" smtClean="0">
                          <a:ln>
                            <a:noFill/>
                          </a:ln>
                          <a:solidFill>
                            <a:schemeClr val="tx1"/>
                          </a:solidFill>
                          <a:effectLst/>
                          <a:latin typeface="Verdana" pitchFamily="34" charset="0"/>
                          <a:cs typeface="Arial" charset="0"/>
                        </a:rPr>
                        <a:t>تصور الساكنة للمدرسة</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1" i="0" u="none" strike="noStrike" cap="none" normalizeH="0" baseline="0" smtClean="0">
                          <a:ln>
                            <a:noFill/>
                          </a:ln>
                          <a:solidFill>
                            <a:schemeClr val="tx1"/>
                          </a:solidFill>
                          <a:effectLst/>
                          <a:latin typeface="Verdana" pitchFamily="34" charset="0"/>
                          <a:cs typeface="Arial" charset="0"/>
                        </a:rPr>
                        <a:t>فرص الشغل المتاحة للأطفال ( الفتيات)</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1" i="0" u="none" strike="noStrike" cap="none" normalizeH="0" baseline="0" smtClean="0">
                          <a:ln>
                            <a:noFill/>
                          </a:ln>
                          <a:solidFill>
                            <a:schemeClr val="tx1"/>
                          </a:solidFill>
                          <a:effectLst/>
                          <a:latin typeface="Verdana" pitchFamily="34" charset="0"/>
                          <a:cs typeface="Arial" charset="0"/>
                        </a:rPr>
                        <a:t>العوامل المؤسساتية:</a:t>
                      </a:r>
                    </a:p>
                    <a:p>
                      <a:pPr marL="457200" marR="0" lvl="1" indent="0" algn="r" defTabSz="914400" rtl="1" eaLnBrk="1" fontAlgn="base" latinLnBrk="0" hangingPunct="1">
                        <a:lnSpc>
                          <a:spcPct val="100000"/>
                        </a:lnSpc>
                        <a:spcBef>
                          <a:spcPct val="20000"/>
                        </a:spcBef>
                        <a:spcAft>
                          <a:spcPct val="0"/>
                        </a:spcAft>
                        <a:buClr>
                          <a:schemeClr val="accent2"/>
                        </a:buClr>
                        <a:buSzPct val="70000"/>
                        <a:buFont typeface="Wingdings" pitchFamily="2" charset="2"/>
                        <a:buChar char="Ø"/>
                        <a:tabLst/>
                      </a:pPr>
                      <a:r>
                        <a:rPr kumimoji="0" lang="ar-MA" sz="1800" b="1" i="0" u="none" strike="noStrike" cap="none" normalizeH="0" baseline="0" smtClean="0">
                          <a:ln>
                            <a:noFill/>
                          </a:ln>
                          <a:solidFill>
                            <a:schemeClr val="tx1"/>
                          </a:solidFill>
                          <a:effectLst/>
                          <a:latin typeface="Verdana" pitchFamily="34" charset="0"/>
                          <a:cs typeface="Arial" charset="0"/>
                        </a:rPr>
                        <a:t>  عزلة الدوواير</a:t>
                      </a:r>
                    </a:p>
                    <a:p>
                      <a:pPr marL="457200" marR="0" lvl="1" indent="0" algn="r" defTabSz="914400" rtl="1" eaLnBrk="1" fontAlgn="base" latinLnBrk="0" hangingPunct="1">
                        <a:lnSpc>
                          <a:spcPct val="100000"/>
                        </a:lnSpc>
                        <a:spcBef>
                          <a:spcPct val="20000"/>
                        </a:spcBef>
                        <a:spcAft>
                          <a:spcPct val="0"/>
                        </a:spcAft>
                        <a:buClr>
                          <a:schemeClr val="accent2"/>
                        </a:buClr>
                        <a:buSzPct val="70000"/>
                        <a:buFont typeface="Wingdings" pitchFamily="2" charset="2"/>
                        <a:buChar char="Ø"/>
                        <a:tabLst/>
                      </a:pPr>
                      <a:r>
                        <a:rPr kumimoji="0" lang="ar-MA" sz="1800" b="1" i="0" u="none" strike="noStrike" cap="none" normalizeH="0" baseline="0" smtClean="0">
                          <a:ln>
                            <a:noFill/>
                          </a:ln>
                          <a:solidFill>
                            <a:schemeClr val="tx1"/>
                          </a:solidFill>
                          <a:effectLst/>
                          <a:latin typeface="Verdana" pitchFamily="34" charset="0"/>
                          <a:cs typeface="Arial" charset="0"/>
                        </a:rPr>
                        <a:t>  غياب التجهيزات الأساسية                                                               </a:t>
                      </a:r>
                    </a:p>
                    <a:p>
                      <a:pPr marL="457200" marR="0" lvl="1" indent="0" algn="r" defTabSz="914400" rtl="1" eaLnBrk="1" fontAlgn="base" latinLnBrk="0" hangingPunct="1">
                        <a:lnSpc>
                          <a:spcPct val="100000"/>
                        </a:lnSpc>
                        <a:spcBef>
                          <a:spcPct val="20000"/>
                        </a:spcBef>
                        <a:spcAft>
                          <a:spcPct val="0"/>
                        </a:spcAft>
                        <a:buClr>
                          <a:schemeClr val="accent2"/>
                        </a:buClr>
                        <a:buSzPct val="70000"/>
                        <a:buFont typeface="Wingdings" pitchFamily="2" charset="2"/>
                        <a:buChar char="Ø"/>
                        <a:tabLst/>
                      </a:pPr>
                      <a:r>
                        <a:rPr kumimoji="0" lang="ar-MA" sz="1800" b="1" i="0" u="none" strike="noStrike" cap="none" normalizeH="0" baseline="0" smtClean="0">
                          <a:ln>
                            <a:noFill/>
                          </a:ln>
                          <a:solidFill>
                            <a:schemeClr val="tx1"/>
                          </a:solidFill>
                          <a:effectLst/>
                          <a:latin typeface="Verdana" pitchFamily="34" charset="0"/>
                          <a:cs typeface="Arial" charset="0"/>
                        </a:rPr>
                        <a:t>  ظروف عيش المدرسين/ات                 </a:t>
                      </a:r>
                    </a:p>
                    <a:p>
                      <a:pPr marL="457200" marR="0" lvl="1" indent="0" algn="r" defTabSz="914400" rtl="1" eaLnBrk="1" fontAlgn="base" latinLnBrk="0" hangingPunct="1">
                        <a:lnSpc>
                          <a:spcPct val="100000"/>
                        </a:lnSpc>
                        <a:spcBef>
                          <a:spcPct val="20000"/>
                        </a:spcBef>
                        <a:spcAft>
                          <a:spcPct val="0"/>
                        </a:spcAft>
                        <a:buClr>
                          <a:schemeClr val="accent2"/>
                        </a:buClr>
                        <a:buSzPct val="70000"/>
                        <a:buFont typeface="Wingdings" pitchFamily="2" charset="2"/>
                        <a:buChar char="Ø"/>
                        <a:tabLst/>
                      </a:pPr>
                      <a:r>
                        <a:rPr kumimoji="0" lang="ar-MA" sz="1800" b="1" i="0" u="none" strike="noStrike" cap="none" normalizeH="0" baseline="0" smtClean="0">
                          <a:ln>
                            <a:noFill/>
                          </a:ln>
                          <a:solidFill>
                            <a:schemeClr val="tx1"/>
                          </a:solidFill>
                          <a:effectLst/>
                          <a:latin typeface="Verdana" pitchFamily="34" charset="0"/>
                          <a:cs typeface="Arial" charset="0"/>
                        </a:rPr>
                        <a:t>  عدم ملائمة المقررات </a:t>
                      </a:r>
                    </a:p>
                    <a:p>
                      <a:pPr marL="457200" marR="0" lvl="1" indent="0" algn="r" defTabSz="914400" rtl="1" eaLnBrk="1" fontAlgn="base" latinLnBrk="0" hangingPunct="1">
                        <a:lnSpc>
                          <a:spcPct val="100000"/>
                        </a:lnSpc>
                        <a:spcBef>
                          <a:spcPct val="20000"/>
                        </a:spcBef>
                        <a:spcAft>
                          <a:spcPct val="0"/>
                        </a:spcAft>
                        <a:buClr>
                          <a:schemeClr val="accent2"/>
                        </a:buClr>
                        <a:buSzPct val="70000"/>
                        <a:buFont typeface="Wingdings" pitchFamily="2" charset="2"/>
                        <a:buChar char="Ø"/>
                        <a:tabLst/>
                      </a:pPr>
                      <a:r>
                        <a:rPr kumimoji="0" lang="ar-MA" sz="1800" b="1" i="0" u="none" strike="noStrike" cap="none" normalizeH="0" baseline="0" smtClean="0">
                          <a:ln>
                            <a:noFill/>
                          </a:ln>
                          <a:solidFill>
                            <a:schemeClr val="tx1"/>
                          </a:solidFill>
                          <a:effectLst/>
                          <a:latin typeface="Verdana" pitchFamily="34" charset="0"/>
                          <a:cs typeface="Arial" charset="0"/>
                        </a:rPr>
                        <a:t>  الدراسية للوسط</a:t>
                      </a:r>
                      <a:endParaRPr kumimoji="0" lang="fr-FR" sz="18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p>
            <a:r>
              <a:rPr lang="fr-FR"/>
              <a:t>الرباح خديجة                                             يوليوز  26-25                                                                             </a:t>
            </a:r>
          </a:p>
        </p:txBody>
      </p:sp>
      <p:sp>
        <p:nvSpPr>
          <p:cNvPr id="16" name="Slide Number Placeholder 5"/>
          <p:cNvSpPr>
            <a:spLocks noGrp="1"/>
          </p:cNvSpPr>
          <p:nvPr>
            <p:ph type="sldNum" sz="quarter" idx="12"/>
          </p:nvPr>
        </p:nvSpPr>
        <p:spPr/>
        <p:txBody>
          <a:bodyPr/>
          <a:lstStyle/>
          <a:p>
            <a:fld id="{F7D6AF2C-FC9A-45F7-AFDF-3E140BE8947C}" type="slidenum">
              <a:rPr lang="fr-FR"/>
              <a:pPr/>
              <a:t>32</a:t>
            </a:fld>
            <a:endParaRPr lang="fr-FR"/>
          </a:p>
        </p:txBody>
      </p:sp>
      <p:sp>
        <p:nvSpPr>
          <p:cNvPr id="64514" name="Rectangle 2"/>
          <p:cNvSpPr>
            <a:spLocks noGrp="1" noChangeArrowheads="1"/>
          </p:cNvSpPr>
          <p:nvPr>
            <p:ph type="title"/>
          </p:nvPr>
        </p:nvSpPr>
        <p:spPr>
          <a:xfrm>
            <a:off x="990600" y="0"/>
            <a:ext cx="7921625" cy="841375"/>
          </a:xfrm>
        </p:spPr>
        <p:txBody>
          <a:bodyPr/>
          <a:lstStyle/>
          <a:p>
            <a:pPr algn="ctr" rtl="1"/>
            <a:r>
              <a:rPr lang="ar-MA" b="1"/>
              <a:t>4</a:t>
            </a:r>
            <a:r>
              <a:rPr lang="ar-MA" sz="3200" b="1"/>
              <a:t>. كتابة الدولة المكلفة بالأسرة و الطفولة و</a:t>
            </a:r>
            <a:r>
              <a:rPr lang="en-US" sz="3200"/>
              <a:t> .....</a:t>
            </a:r>
            <a:r>
              <a:rPr lang="fr-FR"/>
              <a:t> </a:t>
            </a:r>
          </a:p>
        </p:txBody>
      </p:sp>
      <p:graphicFrame>
        <p:nvGraphicFramePr>
          <p:cNvPr id="64532" name="Group 20"/>
          <p:cNvGraphicFramePr>
            <a:graphicFrameLocks noGrp="1"/>
          </p:cNvGraphicFramePr>
          <p:nvPr>
            <p:ph type="tbl" idx="1"/>
          </p:nvPr>
        </p:nvGraphicFramePr>
        <p:xfrm>
          <a:off x="395288" y="1196975"/>
          <a:ext cx="8439150" cy="5078413"/>
        </p:xfrm>
        <a:graphic>
          <a:graphicData uri="http://schemas.openxmlformats.org/drawingml/2006/table">
            <a:tbl>
              <a:tblPr/>
              <a:tblGrid>
                <a:gridCol w="4221162"/>
                <a:gridCol w="4217988"/>
              </a:tblGrid>
              <a:tr h="39211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400" b="1" i="0" u="none" strike="noStrike" cap="none" normalizeH="0" baseline="0" smtClean="0">
                          <a:ln>
                            <a:noFill/>
                          </a:ln>
                          <a:solidFill>
                            <a:srgbClr val="000000"/>
                          </a:solidFill>
                          <a:effectLst/>
                          <a:latin typeface="Arial" charset="0"/>
                          <a:cs typeface="Times New Roman" pitchFamily="18" charset="0"/>
                        </a:rPr>
                        <a:t>أغفل التقرير</a:t>
                      </a:r>
                      <a:endParaRPr kumimoji="0" lang="fr-FR" sz="2400" b="1" i="0" u="none" strike="noStrike" cap="none" normalizeH="0" baseline="0" smtClean="0">
                        <a:ln>
                          <a:noFill/>
                        </a:ln>
                        <a:solidFill>
                          <a:srgbClr val="000000"/>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400" b="1" i="0" u="none" strike="noStrike" cap="none" normalizeH="0" baseline="0" smtClean="0">
                          <a:ln>
                            <a:noFill/>
                          </a:ln>
                          <a:solidFill>
                            <a:srgbClr val="000000"/>
                          </a:solidFill>
                          <a:effectLst/>
                          <a:latin typeface="Arial" charset="0"/>
                          <a:cs typeface="Times New Roman" pitchFamily="18" charset="0"/>
                        </a:rPr>
                        <a:t>أشار التقرير</a:t>
                      </a:r>
                      <a:endParaRPr kumimoji="0" lang="fr-FR" sz="2400" b="1" i="0" u="none" strike="noStrike" cap="none" normalizeH="0" baseline="0" smtClean="0">
                        <a:ln>
                          <a:noFill/>
                        </a:ln>
                        <a:solidFill>
                          <a:srgbClr val="000000"/>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21213">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الإشارة إلى النقائص التي مازالت واضحة </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 لم تدمج مقاربة النوع الاجتماعي في العدالة الانتقالية      </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 انعدام التماسك فيما يخص سياسة القضاء على الفقر</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 الإشارة إلى كيفية معالجة سوء التمثيلية النسائية</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 غياب بنيات تحتية تعنى بالهجرة</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 وجود تناقضات كبيرة فيما يخص التحرش الجنسي </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 الإشارة إلى فرص العمل التي توفرت للنساء بفضل تعلمهن لفن الخياطة</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 الزيادة في الدخل</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 أهمية إقامة التوعية القانونية...إلى جانب التدريب على الخياطة و التدرج المهني... </a:t>
                      </a:r>
                      <a:endParaRPr kumimoji="0" lang="fr-FR" sz="18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التطورات الملحوظة في مجال حقوق الإنسان عن طريق إصلاحات قانونية و تشريعية هامة</a:t>
                      </a:r>
                      <a:endParaRPr kumimoji="0" lang="fr-FR" sz="1800" b="0" i="0" u="none" strike="noStrike" cap="none" normalizeH="0" baseline="0" smtClean="0">
                        <a:ln>
                          <a:noFill/>
                        </a:ln>
                        <a:solidFill>
                          <a:schemeClr val="tx1"/>
                        </a:solidFill>
                        <a:effectLst/>
                        <a:latin typeface="Verdana" pitchFamily="34" charset="0"/>
                        <a:cs typeface="Arial" charset="0"/>
                      </a:endParaRP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الإستراتيجية الوطنية للإنصاف و المساواة بين الجنسين</a:t>
                      </a:r>
                      <a:endParaRPr kumimoji="0" lang="fr-FR" sz="1800" b="0" i="0" u="none" strike="noStrike" cap="none" normalizeH="0" baseline="0" smtClean="0">
                        <a:ln>
                          <a:noFill/>
                        </a:ln>
                        <a:solidFill>
                          <a:schemeClr val="tx1"/>
                        </a:solidFill>
                        <a:effectLst/>
                        <a:latin typeface="Verdana" pitchFamily="34" charset="0"/>
                        <a:cs typeface="Arial" charset="0"/>
                      </a:endParaRP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الإستراتيجية الوطنية لمحاربة العنف ضد المرأة</a:t>
                      </a:r>
                      <a:endParaRPr kumimoji="0" lang="fr-FR" sz="1800" b="0" i="0" u="none" strike="noStrike" cap="none" normalizeH="0" baseline="0" smtClean="0">
                        <a:ln>
                          <a:noFill/>
                        </a:ln>
                        <a:solidFill>
                          <a:schemeClr val="tx1"/>
                        </a:solidFill>
                        <a:effectLst/>
                        <a:latin typeface="Verdana" pitchFamily="34" charset="0"/>
                        <a:cs typeface="Arial" charset="0"/>
                      </a:endParaRP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ارتفاع نسبة الفقر وسط النساء </a:t>
                      </a:r>
                      <a:endParaRPr kumimoji="0" lang="fr-FR" sz="1800" b="0" i="0" u="none" strike="noStrike" cap="none" normalizeH="0" baseline="0" smtClean="0">
                        <a:ln>
                          <a:noFill/>
                        </a:ln>
                        <a:solidFill>
                          <a:schemeClr val="tx1"/>
                        </a:solidFill>
                        <a:effectLst/>
                        <a:latin typeface="Verdana" pitchFamily="34" charset="0"/>
                        <a:cs typeface="Arial" charset="0"/>
                      </a:endParaRP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النظام القانوني</a:t>
                      </a:r>
                      <a:endParaRPr kumimoji="0" lang="fr-FR" sz="1800" b="0" i="0" u="none" strike="noStrike" cap="none" normalizeH="0" baseline="0" smtClean="0">
                        <a:ln>
                          <a:noFill/>
                        </a:ln>
                        <a:solidFill>
                          <a:schemeClr val="tx1"/>
                        </a:solidFill>
                        <a:effectLst/>
                        <a:latin typeface="Verdana" pitchFamily="34" charset="0"/>
                        <a:cs typeface="Arial" charset="0"/>
                      </a:endParaRP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45 </a:t>
                      </a:r>
                      <a:r>
                        <a:rPr kumimoji="0" lang="fr-FR" sz="1800" b="0" i="0" u="none" strike="noStrike" cap="none" normalizeH="0" baseline="0" smtClean="0">
                          <a:ln>
                            <a:noFill/>
                          </a:ln>
                          <a:solidFill>
                            <a:schemeClr val="tx1"/>
                          </a:solidFill>
                          <a:effectLst/>
                          <a:latin typeface="Verdana" pitchFamily="34" charset="0"/>
                          <a:cs typeface="Arial" charset="0"/>
                        </a:rPr>
                        <a:t>%</a:t>
                      </a:r>
                      <a:r>
                        <a:rPr kumimoji="0" lang="ar-MA" sz="1800" b="0" i="0" u="none" strike="noStrike" cap="none" normalizeH="0" baseline="0" smtClean="0">
                          <a:ln>
                            <a:noFill/>
                          </a:ln>
                          <a:solidFill>
                            <a:schemeClr val="tx1"/>
                          </a:solidFill>
                          <a:effectLst/>
                          <a:latin typeface="Verdana" pitchFamily="34" charset="0"/>
                          <a:cs typeface="Arial" charset="0"/>
                        </a:rPr>
                        <a:t> من النساء تعمل في الجهاز القضائي</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11,2</a:t>
                      </a:r>
                      <a:r>
                        <a:rPr kumimoji="0" lang="fr-FR" sz="1800" b="0" i="0" u="none" strike="noStrike" cap="none" normalizeH="0" baseline="0" smtClean="0">
                          <a:ln>
                            <a:noFill/>
                          </a:ln>
                          <a:solidFill>
                            <a:schemeClr val="tx1"/>
                          </a:solidFill>
                          <a:effectLst/>
                          <a:latin typeface="Verdana" pitchFamily="34" charset="0"/>
                          <a:cs typeface="Arial" charset="0"/>
                        </a:rPr>
                        <a:t>%</a:t>
                      </a:r>
                      <a:r>
                        <a:rPr kumimoji="0" lang="ar-MA" sz="1800" b="0" i="0" u="none" strike="noStrike" cap="none" normalizeH="0" baseline="0" smtClean="0">
                          <a:ln>
                            <a:noFill/>
                          </a:ln>
                          <a:solidFill>
                            <a:schemeClr val="tx1"/>
                          </a:solidFill>
                          <a:effectLst/>
                          <a:latin typeface="Verdana" pitchFamily="34" charset="0"/>
                          <a:cs typeface="Arial" charset="0"/>
                        </a:rPr>
                        <a:t> من النساء مسؤولات </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التطورات في:</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مدونة الأسرة</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مدونة الشغل</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القانون الجنائي و المسطرة الجنائية</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قانون الحالة المدنية</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1800" b="0" i="0" u="none" strike="noStrike" cap="none" normalizeH="0" baseline="0" smtClean="0">
                          <a:ln>
                            <a:noFill/>
                          </a:ln>
                          <a:solidFill>
                            <a:schemeClr val="tx1"/>
                          </a:solidFill>
                          <a:effectLst/>
                          <a:latin typeface="Verdana" pitchFamily="34" charset="0"/>
                          <a:cs typeface="Arial" charset="0"/>
                        </a:rPr>
                        <a:t>مدونة التجارة</a:t>
                      </a:r>
                      <a:endParaRPr kumimoji="0" lang="fr-FR" sz="18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fr-FR"/>
              <a:t>الرباح خديجة                                             يوليوز  26-25                                                                             </a:t>
            </a:r>
          </a:p>
        </p:txBody>
      </p:sp>
      <p:sp>
        <p:nvSpPr>
          <p:cNvPr id="17" name="Slide Number Placeholder 5"/>
          <p:cNvSpPr>
            <a:spLocks noGrp="1"/>
          </p:cNvSpPr>
          <p:nvPr>
            <p:ph type="sldNum" sz="quarter" idx="12"/>
          </p:nvPr>
        </p:nvSpPr>
        <p:spPr/>
        <p:txBody>
          <a:bodyPr/>
          <a:lstStyle/>
          <a:p>
            <a:fld id="{F6B52053-8279-45F1-BBE9-641BC0899991}" type="slidenum">
              <a:rPr lang="fr-FR"/>
              <a:pPr/>
              <a:t>33</a:t>
            </a:fld>
            <a:endParaRPr lang="fr-FR"/>
          </a:p>
        </p:txBody>
      </p:sp>
      <p:sp>
        <p:nvSpPr>
          <p:cNvPr id="66562" name="Rectangle 2"/>
          <p:cNvSpPr>
            <a:spLocks noGrp="1" noChangeArrowheads="1"/>
          </p:cNvSpPr>
          <p:nvPr>
            <p:ph type="title"/>
          </p:nvPr>
        </p:nvSpPr>
        <p:spPr>
          <a:xfrm>
            <a:off x="1116013" y="692150"/>
            <a:ext cx="7313612" cy="536575"/>
          </a:xfrm>
        </p:spPr>
        <p:txBody>
          <a:bodyPr/>
          <a:lstStyle/>
          <a:p>
            <a:pPr algn="ctr"/>
            <a:r>
              <a:rPr lang="ar-MA" sz="3200" b="1"/>
              <a:t>5. التجـــهيــــــز</a:t>
            </a:r>
            <a:r>
              <a:rPr lang="fr-FR" sz="3200"/>
              <a:t> </a:t>
            </a:r>
          </a:p>
        </p:txBody>
      </p:sp>
      <p:sp>
        <p:nvSpPr>
          <p:cNvPr id="66563" name="Rectangle 3"/>
          <p:cNvSpPr>
            <a:spLocks noGrp="1" noChangeArrowheads="1"/>
          </p:cNvSpPr>
          <p:nvPr>
            <p:ph type="body" idx="4294967295"/>
          </p:nvPr>
        </p:nvSpPr>
        <p:spPr>
          <a:xfrm>
            <a:off x="762000" y="1524000"/>
            <a:ext cx="8077200" cy="5029200"/>
          </a:xfrm>
        </p:spPr>
        <p:txBody>
          <a:bodyPr/>
          <a:lstStyle/>
          <a:p>
            <a:pPr algn="r" rtl="1">
              <a:buFont typeface="Wingdings" pitchFamily="2" charset="2"/>
              <a:buNone/>
            </a:pPr>
            <a:r>
              <a:rPr lang="ar-MA" sz="2400"/>
              <a:t>يسجل التفاوت على مستوى الولوج إلى البنيات التحتية و خدمات النقل</a:t>
            </a:r>
            <a:r>
              <a:rPr lang="fr-FR" sz="2400"/>
              <a:t> </a:t>
            </a:r>
            <a:endParaRPr lang="ar-MA" sz="2400"/>
          </a:p>
          <a:p>
            <a:pPr algn="r" rtl="1">
              <a:buFont typeface="Wingdings" pitchFamily="2" charset="2"/>
              <a:buNone/>
            </a:pPr>
            <a:endParaRPr lang="fr-FR" sz="2400"/>
          </a:p>
        </p:txBody>
      </p:sp>
      <p:graphicFrame>
        <p:nvGraphicFramePr>
          <p:cNvPr id="66575" name="Group 15"/>
          <p:cNvGraphicFramePr>
            <a:graphicFrameLocks noGrp="1"/>
          </p:cNvGraphicFramePr>
          <p:nvPr>
            <p:ph type="tbl" idx="1"/>
          </p:nvPr>
        </p:nvGraphicFramePr>
        <p:xfrm>
          <a:off x="468313" y="2079625"/>
          <a:ext cx="8358187" cy="4450080"/>
        </p:xfrm>
        <a:graphic>
          <a:graphicData uri="http://schemas.openxmlformats.org/drawingml/2006/table">
            <a:tbl>
              <a:tblPr/>
              <a:tblGrid>
                <a:gridCol w="4179887"/>
                <a:gridCol w="4178300"/>
              </a:tblGrid>
              <a:tr h="34131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1" i="0" u="none" strike="noStrike" cap="none" normalizeH="0" baseline="0" smtClean="0">
                          <a:ln>
                            <a:noFill/>
                          </a:ln>
                          <a:solidFill>
                            <a:schemeClr val="tx2"/>
                          </a:solidFill>
                          <a:effectLst/>
                          <a:latin typeface="Arial" charset="0"/>
                          <a:cs typeface="Times New Roman" pitchFamily="18" charset="0"/>
                        </a:rPr>
                        <a:t>أغفل التقرير</a:t>
                      </a:r>
                      <a:endParaRPr kumimoji="0" lang="fr-FR" sz="2000" b="1" i="0" u="none" strike="noStrike" cap="none" normalizeH="0" baseline="0" smtClean="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1" i="0" u="none" strike="noStrike" cap="none" normalizeH="0" baseline="0" smtClean="0">
                          <a:ln>
                            <a:noFill/>
                          </a:ln>
                          <a:solidFill>
                            <a:schemeClr val="tx2"/>
                          </a:solidFill>
                          <a:effectLst/>
                          <a:latin typeface="Arial" charset="0"/>
                          <a:cs typeface="Times New Roman" pitchFamily="18" charset="0"/>
                        </a:rPr>
                        <a:t>أشار التقرير</a:t>
                      </a:r>
                      <a:endParaRPr kumimoji="0" lang="fr-FR" sz="2000" b="1" i="0" u="none" strike="noStrike" cap="none" normalizeH="0" baseline="0" smtClean="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6838">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ما نسبة المناطق التي لا تتوفر على مسالك و منافذ</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ما هي نسبة المناطق التي توجد في حالة عزلة </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إذا لم تتم الإشارة إلى رداءة الطرق و على الكثافة و الاكتظاظ </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تخفيض ثمن التذكرة.</a:t>
                      </a:r>
                    </a:p>
                    <a:p>
                      <a:pPr marL="0" marR="0" lvl="0" indent="0" algn="r" defTabSz="914400" rtl="1" eaLnBrk="1" fontAlgn="base" latinLnBrk="0" hangingPunct="1">
                        <a:lnSpc>
                          <a:spcPct val="100000"/>
                        </a:lnSpc>
                        <a:spcBef>
                          <a:spcPct val="20000"/>
                        </a:spcBef>
                        <a:spcAft>
                          <a:spcPct val="0"/>
                        </a:spcAft>
                        <a:buClr>
                          <a:schemeClr val="tx2"/>
                        </a:buClr>
                        <a:buSzPct val="70000"/>
                        <a:buFontTx/>
                        <a:buChar char="-"/>
                        <a:tabLst/>
                      </a:pPr>
                      <a:r>
                        <a:rPr kumimoji="0" lang="ar-MA" sz="2000" b="0" i="0" u="none" strike="noStrike" cap="none" normalizeH="0" baseline="0" smtClean="0">
                          <a:ln>
                            <a:noFill/>
                          </a:ln>
                          <a:solidFill>
                            <a:schemeClr val="tx1"/>
                          </a:solidFill>
                          <a:effectLst/>
                          <a:latin typeface="Verdana" pitchFamily="34" charset="0"/>
                          <a:cs typeface="Arial" charset="0"/>
                        </a:rPr>
                        <a:t>هل تساهم الطريق في مساعدة المرأة للوصول إلى نقط الماء –السوق- العمل؟</a:t>
                      </a:r>
                    </a:p>
                    <a:p>
                      <a:pPr marL="0" marR="0" lvl="0" indent="0" algn="r" defTabSz="914400" rtl="1" eaLnBrk="1" fontAlgn="base" latinLnBrk="0" hangingPunct="1">
                        <a:lnSpc>
                          <a:spcPct val="100000"/>
                        </a:lnSpc>
                        <a:spcBef>
                          <a:spcPct val="20000"/>
                        </a:spcBef>
                        <a:spcAft>
                          <a:spcPct val="0"/>
                        </a:spcAft>
                        <a:buClr>
                          <a:schemeClr val="tx2"/>
                        </a:buClr>
                        <a:buSzPct val="70000"/>
                        <a:buFontTx/>
                        <a:buChar char="-"/>
                        <a:tabLst/>
                      </a:pPr>
                      <a:r>
                        <a:rPr kumimoji="0" lang="ar-MA" sz="2000" b="0" i="0" u="none" strike="noStrike" cap="none" normalizeH="0" baseline="0" smtClean="0">
                          <a:ln>
                            <a:noFill/>
                          </a:ln>
                          <a:solidFill>
                            <a:schemeClr val="tx1"/>
                          </a:solidFill>
                          <a:effectLst/>
                          <a:latin typeface="Verdana" pitchFamily="34" charset="0"/>
                          <a:cs typeface="Arial" charset="0"/>
                        </a:rPr>
                        <a:t>هل الطرق آمنة؟</a:t>
                      </a:r>
                    </a:p>
                    <a:p>
                      <a:pPr marL="0" marR="0" lvl="0" indent="0" algn="r" defTabSz="914400" rtl="1" eaLnBrk="1" fontAlgn="base" latinLnBrk="0" hangingPunct="1">
                        <a:lnSpc>
                          <a:spcPct val="100000"/>
                        </a:lnSpc>
                        <a:spcBef>
                          <a:spcPct val="20000"/>
                        </a:spcBef>
                        <a:spcAft>
                          <a:spcPct val="0"/>
                        </a:spcAft>
                        <a:buClr>
                          <a:schemeClr val="tx2"/>
                        </a:buClr>
                        <a:buSzPct val="70000"/>
                        <a:buFontTx/>
                        <a:buChar char="-"/>
                        <a:tabLst/>
                      </a:pPr>
                      <a:r>
                        <a:rPr kumimoji="0" lang="ar-MA" sz="2000" b="0" i="0" u="none" strike="noStrike" cap="none" normalizeH="0" baseline="0" smtClean="0">
                          <a:ln>
                            <a:noFill/>
                          </a:ln>
                          <a:solidFill>
                            <a:schemeClr val="tx1"/>
                          </a:solidFill>
                          <a:effectLst/>
                          <a:latin typeface="Verdana" pitchFamily="34" charset="0"/>
                          <a:cs typeface="Arial" charset="0"/>
                        </a:rPr>
                        <a:t>مساهمة الطريق في توفير الوقت للنساء و الفتيات...</a:t>
                      </a:r>
                      <a:r>
                        <a:rPr kumimoji="0" lang="fr-FR" sz="2500" b="0" i="0" u="none" strike="noStrike" cap="none" normalizeH="0" baseline="0" smtClean="0">
                          <a:ln>
                            <a:noFill/>
                          </a:ln>
                          <a:solidFill>
                            <a:schemeClr val="tx1"/>
                          </a:solidFill>
                          <a:effectLst/>
                          <a:latin typeface="Verdana" pitchFamily="34"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إقامة جرد للمسالك الطرقية</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 المناطق القروية التي تتوفر على طرق و منافذ سهلة لا تتجاوز 43 </a:t>
                      </a:r>
                      <a:r>
                        <a:rPr kumimoji="0" lang="fr-FR" sz="2000" b="0" i="0" u="none" strike="noStrike" cap="none" normalizeH="0" baseline="0" smtClean="0">
                          <a:ln>
                            <a:noFill/>
                          </a:ln>
                          <a:solidFill>
                            <a:schemeClr val="tx1"/>
                          </a:solidFill>
                          <a:effectLst/>
                          <a:latin typeface="Verdana" pitchFamily="34" charset="0"/>
                          <a:cs typeface="Arial" charset="0"/>
                        </a:rPr>
                        <a:t>%</a:t>
                      </a:r>
                      <a:r>
                        <a:rPr kumimoji="0" lang="ar-MA" sz="2000" b="0" i="0" u="none" strike="noStrike" cap="none" normalizeH="0" baseline="0" smtClean="0">
                          <a:ln>
                            <a:noFill/>
                          </a:ln>
                          <a:solidFill>
                            <a:schemeClr val="tx1"/>
                          </a:solidFill>
                          <a:effectLst/>
                          <a:latin typeface="Verdana" pitchFamily="34" charset="0"/>
                          <a:cs typeface="Arial" charset="0"/>
                        </a:rPr>
                        <a:t> </a:t>
                      </a: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 يتجاوز مستوى عزلة الوسط القروي بأكمله 57</a:t>
                      </a:r>
                      <a:r>
                        <a:rPr kumimoji="0" lang="fr-FR" sz="2000" b="0" i="0" u="none" strike="noStrike" cap="none" normalizeH="0" baseline="0" smtClean="0">
                          <a:ln>
                            <a:noFill/>
                          </a:ln>
                          <a:solidFill>
                            <a:schemeClr val="tx1"/>
                          </a:solidFill>
                          <a:effectLst/>
                          <a:latin typeface="Verdana" pitchFamily="34" charset="0"/>
                          <a:cs typeface="Arial" charset="0"/>
                        </a:rPr>
                        <a:t>%</a:t>
                      </a:r>
                      <a:endParaRPr kumimoji="0" lang="ar-MA" sz="2000" b="0" i="0" u="none" strike="noStrike" cap="none" normalizeH="0" baseline="0" smtClean="0">
                        <a:ln>
                          <a:noFill/>
                        </a:ln>
                        <a:solidFill>
                          <a:schemeClr val="tx1"/>
                        </a:solidFill>
                        <a:effectLst/>
                        <a:latin typeface="Verdana" pitchFamily="34" charset="0"/>
                        <a:cs typeface="Arial" charset="0"/>
                      </a:endParaRP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 كثافة شبكة الطرق بجهات الدار البيضاء، الرباط، سلا، زمور زعير، تطوان مقارنة مع المناطق الجنوبية.</a:t>
                      </a:r>
                      <a:endParaRPr kumimoji="0" lang="fr-FR" sz="2000" b="0" i="0" u="none" strike="noStrike" cap="none" normalizeH="0" baseline="0" smtClean="0">
                        <a:ln>
                          <a:noFill/>
                        </a:ln>
                        <a:solidFill>
                          <a:schemeClr val="tx1"/>
                        </a:solidFill>
                        <a:effectLst/>
                        <a:latin typeface="Verdana" pitchFamily="34" charset="0"/>
                        <a:cs typeface="Arial" charset="0"/>
                      </a:endParaRP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fr-FR" sz="2000" b="0" i="0" u="none" strike="noStrike" cap="none" normalizeH="0" baseline="0" smtClean="0">
                          <a:ln>
                            <a:noFill/>
                          </a:ln>
                          <a:solidFill>
                            <a:schemeClr val="tx1"/>
                          </a:solidFill>
                          <a:effectLst/>
                          <a:latin typeface="Verdana" pitchFamily="34" charset="0"/>
                          <a:cs typeface="Arial" charset="0"/>
                        </a:rPr>
                        <a:t/>
                      </a:r>
                      <a:br>
                        <a:rPr kumimoji="0" lang="fr-FR" sz="2000" b="0" i="0" u="none" strike="noStrike" cap="none" normalizeH="0" baseline="0" smtClean="0">
                          <a:ln>
                            <a:noFill/>
                          </a:ln>
                          <a:solidFill>
                            <a:schemeClr val="tx1"/>
                          </a:solidFill>
                          <a:effectLst/>
                          <a:latin typeface="Verdana" pitchFamily="34" charset="0"/>
                          <a:cs typeface="Arial" charset="0"/>
                        </a:rPr>
                      </a:br>
                      <a:r>
                        <a:rPr kumimoji="0" lang="ar-MA" sz="2000" b="0" i="0" u="none" strike="noStrike" cap="none" normalizeH="0" baseline="0" smtClean="0">
                          <a:ln>
                            <a:noFill/>
                          </a:ln>
                          <a:solidFill>
                            <a:schemeClr val="tx1"/>
                          </a:solidFill>
                          <a:effectLst/>
                          <a:latin typeface="Verdana" pitchFamily="34" charset="0"/>
                          <a:cs typeface="Arial" charset="0"/>
                        </a:rPr>
                        <a:t>استفادة هذه المناطق + الأولوية</a:t>
                      </a:r>
                      <a:endParaRPr kumimoji="0" lang="fr-FR" sz="2000" b="0" i="0" u="none" strike="noStrike" cap="none" normalizeH="0" baseline="0" smtClean="0">
                        <a:ln>
                          <a:noFill/>
                        </a:ln>
                        <a:solidFill>
                          <a:schemeClr val="tx1"/>
                        </a:solidFill>
                        <a:effectLst/>
                        <a:latin typeface="Verdana" pitchFamily="34" charset="0"/>
                        <a:cs typeface="Arial" charset="0"/>
                      </a:endParaRPr>
                    </a:p>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MA" sz="2000" b="0" i="0" u="none" strike="noStrike" cap="none" normalizeH="0" baseline="0" smtClean="0">
                          <a:ln>
                            <a:noFill/>
                          </a:ln>
                          <a:solidFill>
                            <a:schemeClr val="tx1"/>
                          </a:solidFill>
                          <a:effectLst/>
                          <a:latin typeface="Verdana" pitchFamily="34" charset="0"/>
                          <a:cs typeface="Arial" charset="0"/>
                        </a:rPr>
                        <a:t>= المقاربة كمية ← مدى تمكين الساكنة من استعمال الطرق</a:t>
                      </a:r>
                      <a:r>
                        <a:rPr kumimoji="0" lang="fr-FR" sz="2000" b="0" i="0" u="none" strike="noStrike" cap="none" normalizeH="0" baseline="0" smtClean="0">
                          <a:ln>
                            <a:noFill/>
                          </a:ln>
                          <a:solidFill>
                            <a:schemeClr val="tx1"/>
                          </a:solidFill>
                          <a:effectLst/>
                          <a:latin typeface="Verdana" pitchFamily="34"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fr-FR"/>
              <a:t>الرباح خديجة                                             يوليوز  26-25                                                                             </a:t>
            </a:r>
          </a:p>
        </p:txBody>
      </p:sp>
      <p:sp>
        <p:nvSpPr>
          <p:cNvPr id="7" name="Slide Number Placeholder 5"/>
          <p:cNvSpPr>
            <a:spLocks noGrp="1"/>
          </p:cNvSpPr>
          <p:nvPr>
            <p:ph type="sldNum" sz="quarter" idx="12"/>
          </p:nvPr>
        </p:nvSpPr>
        <p:spPr/>
        <p:txBody>
          <a:bodyPr/>
          <a:lstStyle/>
          <a:p>
            <a:fld id="{FB5B1180-E747-4981-B1FB-C975F5F37C91}" type="slidenum">
              <a:rPr lang="fr-FR"/>
              <a:pPr/>
              <a:t>34</a:t>
            </a:fld>
            <a:endParaRPr lang="fr-FR"/>
          </a:p>
        </p:txBody>
      </p:sp>
      <p:sp>
        <p:nvSpPr>
          <p:cNvPr id="24578" name="Rectangle 2"/>
          <p:cNvSpPr>
            <a:spLocks noGrp="1" noChangeArrowheads="1"/>
          </p:cNvSpPr>
          <p:nvPr>
            <p:ph type="title"/>
          </p:nvPr>
        </p:nvSpPr>
        <p:spPr/>
        <p:txBody>
          <a:bodyPr/>
          <a:lstStyle/>
          <a:p>
            <a:pPr algn="ctr"/>
            <a:r>
              <a:rPr lang="ar-MA" sz="2800" b="1"/>
              <a:t>التمرين رقم 05</a:t>
            </a:r>
            <a:br>
              <a:rPr lang="ar-MA" sz="2800" b="1"/>
            </a:br>
            <a:r>
              <a:rPr lang="ar-MA" sz="2800" b="1"/>
              <a:t> المــداخيل و النــفقــــات</a:t>
            </a:r>
            <a:endParaRPr lang="fr-FR" sz="2800" b="1"/>
          </a:p>
        </p:txBody>
      </p:sp>
      <p:sp>
        <p:nvSpPr>
          <p:cNvPr id="24579" name="Rectangle 3"/>
          <p:cNvSpPr>
            <a:spLocks noGrp="1" noChangeArrowheads="1"/>
          </p:cNvSpPr>
          <p:nvPr>
            <p:ph type="body" idx="1"/>
          </p:nvPr>
        </p:nvSpPr>
        <p:spPr/>
        <p:txBody>
          <a:bodyPr/>
          <a:lstStyle/>
          <a:p>
            <a:pPr algn="r" rtl="1">
              <a:buFont typeface="Wingdings" pitchFamily="2" charset="2"/>
              <a:buNone/>
            </a:pPr>
            <a:r>
              <a:rPr lang="ar-MA"/>
              <a:t>   بما أن مكونات الميزانية هي المداخيل و النفقات، و بما أن الانشغالات الأساسية لإعداد الميزانية هي توازن النفقات مع المداخيل فكيف يتم إدماج مقاربة النوع الاجتماعي على مستوى و النفقات؟</a:t>
            </a:r>
          </a:p>
          <a:p>
            <a:pPr algn="r" rtl="1">
              <a:buFont typeface="Wingdings" pitchFamily="2" charset="2"/>
              <a:buNone/>
            </a:pPr>
            <a:r>
              <a:rPr lang="ar-MA"/>
              <a:t>منهجية الاشتغال:</a:t>
            </a:r>
          </a:p>
          <a:p>
            <a:pPr lvl="1" algn="r" rtl="1">
              <a:buFontTx/>
              <a:buChar char="-"/>
            </a:pPr>
            <a:r>
              <a:rPr lang="ar-MA"/>
              <a:t>عمل جماعي</a:t>
            </a:r>
          </a:p>
          <a:p>
            <a:pPr lvl="1" algn="r" rtl="1">
              <a:buFontTx/>
              <a:buChar char="-"/>
            </a:pPr>
            <a:r>
              <a:rPr lang="ar-MA"/>
              <a:t>نقاش حر</a:t>
            </a:r>
          </a:p>
          <a:p>
            <a:pPr algn="r" rtl="1">
              <a:buFontTx/>
              <a:buNone/>
            </a:pPr>
            <a:r>
              <a:rPr lang="ar-MA"/>
              <a:t>      30 دقيقة</a:t>
            </a:r>
            <a:endParaRPr lang="fr-FR"/>
          </a:p>
        </p:txBody>
      </p:sp>
      <p:pic>
        <p:nvPicPr>
          <p:cNvPr id="24580" name="Picture 4" descr="horaire"/>
          <p:cNvPicPr>
            <a:picLocks noChangeAspect="1" noChangeArrowheads="1"/>
          </p:cNvPicPr>
          <p:nvPr/>
        </p:nvPicPr>
        <p:blipFill>
          <a:blip r:embed="rId2"/>
          <a:srcRect/>
          <a:stretch>
            <a:fillRect/>
          </a:stretch>
        </p:blipFill>
        <p:spPr bwMode="auto">
          <a:xfrm>
            <a:off x="8101013" y="5229225"/>
            <a:ext cx="409575" cy="41910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61986E0B-8171-48DA-8E97-2D3914E7D840}" type="slidenum">
              <a:rPr lang="fr-FR"/>
              <a:pPr/>
              <a:t>35</a:t>
            </a:fld>
            <a:endParaRPr lang="fr-FR"/>
          </a:p>
        </p:txBody>
      </p:sp>
      <p:sp>
        <p:nvSpPr>
          <p:cNvPr id="25602" name="Rectangle 2"/>
          <p:cNvSpPr>
            <a:spLocks noGrp="1" noChangeArrowheads="1"/>
          </p:cNvSpPr>
          <p:nvPr>
            <p:ph type="title"/>
          </p:nvPr>
        </p:nvSpPr>
        <p:spPr/>
        <p:txBody>
          <a:bodyPr/>
          <a:lstStyle/>
          <a:p>
            <a:pPr algn="ctr"/>
            <a:r>
              <a:rPr lang="ar-MA" b="1"/>
              <a:t>النفقات و المداخيل المستجيبة للنوع الاجتماعي</a:t>
            </a:r>
            <a:endParaRPr lang="fr-FR" b="1"/>
          </a:p>
        </p:txBody>
      </p:sp>
      <p:sp>
        <p:nvSpPr>
          <p:cNvPr id="25603" name="Rectangle 3"/>
          <p:cNvSpPr>
            <a:spLocks noGrp="1" noChangeArrowheads="1"/>
          </p:cNvSpPr>
          <p:nvPr>
            <p:ph type="body" idx="1"/>
          </p:nvPr>
        </p:nvSpPr>
        <p:spPr/>
        <p:txBody>
          <a:bodyPr/>
          <a:lstStyle/>
          <a:p>
            <a:pPr marL="552450" indent="-552450" algn="r" rtl="1">
              <a:buFont typeface="Wingdings" pitchFamily="2" charset="2"/>
              <a:buNone/>
            </a:pPr>
            <a:r>
              <a:rPr lang="ar-MA" b="1"/>
              <a:t>1. </a:t>
            </a:r>
            <a:r>
              <a:rPr lang="ar-MA"/>
              <a:t>النفقات</a:t>
            </a:r>
          </a:p>
          <a:p>
            <a:pPr marL="552450" indent="-552450" algn="r" rtl="1">
              <a:buFont typeface="Wingdings" pitchFamily="2" charset="2"/>
              <a:buNone/>
            </a:pPr>
            <a:r>
              <a:rPr lang="ar-MA"/>
              <a:t>إن إدماج مقاربة النوع الاجتماعي في النفقات يشتمل ثلاث ابعاد أساسية:</a:t>
            </a:r>
          </a:p>
          <a:p>
            <a:pPr marL="933450" lvl="1" indent="-476250" algn="r" rtl="1">
              <a:buFont typeface="Wingdings" pitchFamily="2" charset="2"/>
              <a:buAutoNum type="arabicPeriod"/>
            </a:pPr>
            <a:r>
              <a:rPr lang="ar-MA"/>
              <a:t>نفقات خاصة بالنساء و الفتيات</a:t>
            </a:r>
          </a:p>
          <a:p>
            <a:pPr marL="933450" lvl="1" indent="-476250" algn="r" rtl="1">
              <a:buFont typeface="Wingdings" pitchFamily="2" charset="2"/>
              <a:buAutoNum type="arabicPeriod"/>
            </a:pPr>
            <a:r>
              <a:rPr lang="ar-MA"/>
              <a:t>نفقات خاصة بدعم قضايا المساواة</a:t>
            </a:r>
          </a:p>
          <a:p>
            <a:pPr marL="933450" lvl="1" indent="-476250" algn="r" rtl="1">
              <a:buFont typeface="Wingdings" pitchFamily="2" charset="2"/>
              <a:buAutoNum type="arabicPeriod"/>
            </a:pPr>
            <a:r>
              <a:rPr lang="ar-MA"/>
              <a:t>نفقات عادية</a:t>
            </a:r>
            <a:endParaRPr lang="fr-F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88BD51EC-DBE3-4D54-A525-24A9FD147603}" type="slidenum">
              <a:rPr lang="fr-FR"/>
              <a:pPr/>
              <a:t>36</a:t>
            </a:fld>
            <a:endParaRPr lang="fr-FR"/>
          </a:p>
        </p:txBody>
      </p:sp>
      <p:sp>
        <p:nvSpPr>
          <p:cNvPr id="26626" name="Rectangle 2"/>
          <p:cNvSpPr>
            <a:spLocks noGrp="1" noChangeArrowheads="1"/>
          </p:cNvSpPr>
          <p:nvPr>
            <p:ph type="title"/>
          </p:nvPr>
        </p:nvSpPr>
        <p:spPr/>
        <p:txBody>
          <a:bodyPr/>
          <a:lstStyle/>
          <a:p>
            <a:pPr algn="ctr"/>
            <a:r>
              <a:rPr lang="ar-MA" b="1"/>
              <a:t>1. نفقات خاصة بالنساء و الفتيات</a:t>
            </a:r>
            <a:endParaRPr lang="fr-FR" b="1"/>
          </a:p>
        </p:txBody>
      </p:sp>
      <p:sp>
        <p:nvSpPr>
          <p:cNvPr id="26627" name="Rectangle 3"/>
          <p:cNvSpPr>
            <a:spLocks noGrp="1" noChangeArrowheads="1"/>
          </p:cNvSpPr>
          <p:nvPr>
            <p:ph type="body" idx="1"/>
          </p:nvPr>
        </p:nvSpPr>
        <p:spPr/>
        <p:txBody>
          <a:bodyPr/>
          <a:lstStyle/>
          <a:p>
            <a:pPr algn="r" rtl="1"/>
            <a:r>
              <a:rPr lang="ar-MA"/>
              <a:t>و تعني مجموع الموارد المالية المخصصة للبرامج و السياسات التي توجه خاصة للنساء و الفتيات.</a:t>
            </a:r>
          </a:p>
          <a:p>
            <a:pPr algn="r" rtl="1"/>
            <a:r>
              <a:rPr lang="ar-MA"/>
              <a:t>بعض النفقات المخصصة مثلا: لتعليم الفتيات بعض الحرف اليدوية أو التدرج المهني، و برامج تمكين المرأة غير العاملة، العناية بصحة الأم قبل الولادة و أثناء الوضع، تجهيز المراكز الصحية للعناية بصحة الأم و بالصحة الإنجابية.</a:t>
            </a:r>
            <a:endParaRPr 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23138B72-29B5-4DFA-B05D-201F19C9865B}" type="slidenum">
              <a:rPr lang="fr-FR"/>
              <a:pPr/>
              <a:t>37</a:t>
            </a:fld>
            <a:endParaRPr lang="fr-FR"/>
          </a:p>
        </p:txBody>
      </p:sp>
      <p:sp>
        <p:nvSpPr>
          <p:cNvPr id="27650" name="Rectangle 2"/>
          <p:cNvSpPr>
            <a:spLocks noGrp="1" noChangeArrowheads="1"/>
          </p:cNvSpPr>
          <p:nvPr>
            <p:ph type="title"/>
          </p:nvPr>
        </p:nvSpPr>
        <p:spPr/>
        <p:txBody>
          <a:bodyPr/>
          <a:lstStyle/>
          <a:p>
            <a:pPr algn="ctr"/>
            <a:r>
              <a:rPr lang="ar-MA" b="1"/>
              <a:t>2. نفقات خاصة تدعم المساواة</a:t>
            </a:r>
            <a:endParaRPr lang="fr-FR" b="1"/>
          </a:p>
        </p:txBody>
      </p:sp>
      <p:sp>
        <p:nvSpPr>
          <p:cNvPr id="27651" name="Rectangle 3"/>
          <p:cNvSpPr>
            <a:spLocks noGrp="1" noChangeArrowheads="1"/>
          </p:cNvSpPr>
          <p:nvPr>
            <p:ph type="body" idx="1"/>
          </p:nvPr>
        </p:nvSpPr>
        <p:spPr/>
        <p:txBody>
          <a:bodyPr/>
          <a:lstStyle/>
          <a:p>
            <a:pPr algn="r" rtl="1"/>
            <a:r>
              <a:rPr lang="ar-MA" sz="2500"/>
              <a:t>و هي تتكون خاصة من الموارد المالية المخصصة للبرامج التي تساهم و تدعم المساواة بين الجنسين داخل الإدارة العمومية.</a:t>
            </a:r>
          </a:p>
          <a:p>
            <a:pPr algn="r" rtl="1"/>
            <a:r>
              <a:rPr lang="ar-MA" sz="2500"/>
              <a:t>المساوة هنا لا تعني فقط المساواة في التوظيف و في الأجر و لكن كذلك الوصول إلى المتساوي إلى مراكز القرار الإداري، و تعني كذلك الحوافز العادلة و ظروف العمل المناسبة.</a:t>
            </a:r>
          </a:p>
          <a:p>
            <a:pPr algn="r" rtl="1"/>
            <a:r>
              <a:rPr lang="ar-MA" sz="2500"/>
              <a:t>النفقات المخصصة لنشر ثقافة المساواة ”سيداو“ </a:t>
            </a:r>
          </a:p>
          <a:p>
            <a:pPr algn="r" rtl="1"/>
            <a:r>
              <a:rPr lang="ar-MA" sz="2500"/>
              <a:t>فتح الوظائف المخصصة سابقا للذكور من أجل توظيف الفتيات: </a:t>
            </a:r>
          </a:p>
          <a:p>
            <a:pPr algn="r" rtl="1">
              <a:buFont typeface="Wingdings" pitchFamily="2" charset="2"/>
              <a:buNone/>
            </a:pPr>
            <a:r>
              <a:rPr lang="ar-MA" sz="2500"/>
              <a:t>   ( الشرطة، والية، عاملة، قيادية في المجال العسكري...). </a:t>
            </a:r>
            <a:endParaRPr lang="fr-FR" sz="25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992365B6-85B8-4621-A477-EF8A0405FCD4}" type="slidenum">
              <a:rPr lang="fr-FR"/>
              <a:pPr/>
              <a:t>38</a:t>
            </a:fld>
            <a:endParaRPr lang="fr-FR"/>
          </a:p>
        </p:txBody>
      </p:sp>
      <p:sp>
        <p:nvSpPr>
          <p:cNvPr id="28674" name="Rectangle 2"/>
          <p:cNvSpPr>
            <a:spLocks noGrp="1" noChangeArrowheads="1"/>
          </p:cNvSpPr>
          <p:nvPr>
            <p:ph type="title"/>
          </p:nvPr>
        </p:nvSpPr>
        <p:spPr/>
        <p:txBody>
          <a:bodyPr/>
          <a:lstStyle/>
          <a:p>
            <a:pPr algn="ctr"/>
            <a:r>
              <a:rPr lang="ar-MA" b="1"/>
              <a:t>3. النفقات العادية</a:t>
            </a:r>
            <a:endParaRPr lang="fr-FR" b="1"/>
          </a:p>
        </p:txBody>
      </p:sp>
      <p:sp>
        <p:nvSpPr>
          <p:cNvPr id="28675" name="Rectangle 3"/>
          <p:cNvSpPr>
            <a:spLocks noGrp="1" noChangeArrowheads="1"/>
          </p:cNvSpPr>
          <p:nvPr>
            <p:ph type="body" idx="1"/>
          </p:nvPr>
        </p:nvSpPr>
        <p:spPr/>
        <p:txBody>
          <a:bodyPr/>
          <a:lstStyle/>
          <a:p>
            <a:pPr algn="r" rtl="1"/>
            <a:endParaRPr lang="ar-MA"/>
          </a:p>
          <a:p>
            <a:pPr algn="r" rtl="1"/>
            <a:r>
              <a:rPr lang="ar-MA"/>
              <a:t>و هي تتكون من النفقات التي تستهدف التقليل من أثر السياسة التي عانت منها النساء بشكل خاص مثل التعليم، السكن، الماء و الطاقة...</a:t>
            </a:r>
          </a:p>
          <a:p>
            <a:pPr algn="r" rtl="1">
              <a:buFont typeface="Wingdings" pitchFamily="2" charset="2"/>
              <a:buNone/>
            </a:pPr>
            <a:r>
              <a:rPr lang="ar-MA"/>
              <a:t>   مثال: خصصت جنوب إفريقيا في ميزانية ”95- 96“ نسبة 16</a:t>
            </a:r>
            <a:r>
              <a:rPr lang="fr-FR"/>
              <a:t>%</a:t>
            </a:r>
            <a:r>
              <a:rPr lang="ar-MA"/>
              <a:t> من ميزانية التعليم لتقليص الفجوة المتحيزة ضد النساء.</a:t>
            </a:r>
            <a:endParaRPr lang="fr-F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fr-FR"/>
              <a:t>الرباح خديجة                                             يوليوز  26-25                                                                             </a:t>
            </a:r>
          </a:p>
        </p:txBody>
      </p:sp>
      <p:sp>
        <p:nvSpPr>
          <p:cNvPr id="5" name="Slide Number Placeholder 5"/>
          <p:cNvSpPr>
            <a:spLocks noGrp="1"/>
          </p:cNvSpPr>
          <p:nvPr>
            <p:ph type="sldNum" sz="quarter" idx="12"/>
          </p:nvPr>
        </p:nvSpPr>
        <p:spPr/>
        <p:txBody>
          <a:bodyPr/>
          <a:lstStyle/>
          <a:p>
            <a:fld id="{784B3ED8-8CD2-439B-8B11-6C3DFB828C0C}" type="slidenum">
              <a:rPr lang="fr-FR"/>
              <a:pPr/>
              <a:t>39</a:t>
            </a:fld>
            <a:endParaRPr lang="fr-FR"/>
          </a:p>
        </p:txBody>
      </p:sp>
      <p:sp>
        <p:nvSpPr>
          <p:cNvPr id="29699" name="Rectangle 3"/>
          <p:cNvSpPr>
            <a:spLocks noGrp="1" noChangeArrowheads="1"/>
          </p:cNvSpPr>
          <p:nvPr>
            <p:ph type="body" idx="1"/>
          </p:nvPr>
        </p:nvSpPr>
        <p:spPr>
          <a:xfrm>
            <a:off x="611188" y="1827213"/>
            <a:ext cx="8072437" cy="4114800"/>
          </a:xfrm>
        </p:spPr>
        <p:txBody>
          <a:bodyPr/>
          <a:lstStyle/>
          <a:p>
            <a:pPr algn="r" rtl="1">
              <a:lnSpc>
                <a:spcPct val="80000"/>
              </a:lnSpc>
              <a:buFont typeface="Wingdings" pitchFamily="2" charset="2"/>
              <a:buNone/>
            </a:pPr>
            <a:r>
              <a:rPr lang="ar-MA" sz="2500" b="1"/>
              <a:t>2. المداخيل</a:t>
            </a:r>
          </a:p>
          <a:p>
            <a:pPr algn="r" rtl="1">
              <a:lnSpc>
                <a:spcPct val="80000"/>
              </a:lnSpc>
              <a:buFontTx/>
              <a:buChar char="-"/>
            </a:pPr>
            <a:r>
              <a:rPr lang="ar-MA" sz="2500"/>
              <a:t>يتم تقدير المداخيل انطلاق من الوضع الاقتصادي و المالي و من نسبة النمو المتوقعة، و بما أن تحليل المداخيل يظل صعب و طي التكهن فإن التركيز كان دائما على الانفاق.</a:t>
            </a:r>
          </a:p>
          <a:p>
            <a:pPr algn="r" rtl="1">
              <a:lnSpc>
                <a:spcPct val="80000"/>
              </a:lnSpc>
              <a:buFontTx/>
              <a:buChar char="-"/>
            </a:pPr>
            <a:r>
              <a:rPr lang="ar-MA" sz="2500"/>
              <a:t>إن مقاربة النوع الاجتماعي في وضع الميزانية تتطلب منا كذلك الاشتغال على مستوى التوقعات و على المداخيل لذا يمكن اللجوء إلى تخفيضات في ضرائب الشركات بنسبة معينة و خاصة إذا تواجدت لدى هذه الأخيرة استراتيجية واضحة للنمو و لتشغيل النساء و الفتيات و للمساواة.</a:t>
            </a:r>
          </a:p>
          <a:p>
            <a:pPr algn="r" rtl="1">
              <a:lnSpc>
                <a:spcPct val="80000"/>
              </a:lnSpc>
              <a:buFontTx/>
              <a:buChar char="-"/>
            </a:pPr>
            <a:r>
              <a:rPr lang="ar-MA" sz="2500"/>
              <a:t>يمكن الاشتغال على الضرائب كآلية لتفعيل الميزانية المستجيبة لمقاربة النوع الاجتماعي.</a:t>
            </a:r>
          </a:p>
          <a:p>
            <a:pPr algn="r" rtl="1">
              <a:lnSpc>
                <a:spcPct val="80000"/>
              </a:lnSpc>
              <a:buFontTx/>
              <a:buChar char="-"/>
            </a:pPr>
            <a:r>
              <a:rPr lang="ar-MA" sz="2500"/>
              <a:t>عند استخلاص المداخيل يجب استحضار التأثير على الأغنياء و الفقراء، و على النساء و الرجال، على القرى و المدن...   </a:t>
            </a:r>
            <a:endParaRPr lang="fr-FR" sz="2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fr-FR"/>
              <a:t>الرباح خديجة                                             يوليوز  26-25                                                                             </a:t>
            </a:r>
          </a:p>
        </p:txBody>
      </p:sp>
      <p:sp>
        <p:nvSpPr>
          <p:cNvPr id="7" name="Slide Number Placeholder 5"/>
          <p:cNvSpPr>
            <a:spLocks noGrp="1"/>
          </p:cNvSpPr>
          <p:nvPr>
            <p:ph type="sldNum" sz="quarter" idx="12"/>
          </p:nvPr>
        </p:nvSpPr>
        <p:spPr/>
        <p:txBody>
          <a:bodyPr/>
          <a:lstStyle/>
          <a:p>
            <a:fld id="{210D7F9B-09D5-4EE8-9D25-6BDA9A28FBA0}" type="slidenum">
              <a:rPr lang="fr-FR"/>
              <a:pPr/>
              <a:t>4</a:t>
            </a:fld>
            <a:endParaRPr lang="fr-FR"/>
          </a:p>
        </p:txBody>
      </p:sp>
      <p:sp>
        <p:nvSpPr>
          <p:cNvPr id="5122" name="Rectangle 2"/>
          <p:cNvSpPr>
            <a:spLocks noGrp="1" noChangeArrowheads="1"/>
          </p:cNvSpPr>
          <p:nvPr>
            <p:ph type="title"/>
          </p:nvPr>
        </p:nvSpPr>
        <p:spPr/>
        <p:txBody>
          <a:bodyPr/>
          <a:lstStyle/>
          <a:p>
            <a:pPr algn="ctr"/>
            <a:r>
              <a:rPr lang="ar-MA" sz="2800" b="1"/>
              <a:t>تمرين رقم1</a:t>
            </a:r>
            <a:br>
              <a:rPr lang="ar-MA" sz="2800" b="1"/>
            </a:br>
            <a:r>
              <a:rPr lang="ar-MA" sz="2800" b="1"/>
              <a:t> التــــعاقد البـــيداغـــــوجي</a:t>
            </a:r>
            <a:endParaRPr lang="fr-FR" sz="2800" b="1"/>
          </a:p>
        </p:txBody>
      </p:sp>
      <p:sp>
        <p:nvSpPr>
          <p:cNvPr id="5123" name="Rectangle 3"/>
          <p:cNvSpPr>
            <a:spLocks noGrp="1" noChangeArrowheads="1"/>
          </p:cNvSpPr>
          <p:nvPr>
            <p:ph type="body" idx="1"/>
          </p:nvPr>
        </p:nvSpPr>
        <p:spPr/>
        <p:txBody>
          <a:bodyPr/>
          <a:lstStyle/>
          <a:p>
            <a:pPr marL="609600" indent="-609600" algn="r" rtl="1">
              <a:lnSpc>
                <a:spcPct val="90000"/>
              </a:lnSpc>
              <a:buFont typeface="Wingdings" pitchFamily="2" charset="2"/>
              <a:buNone/>
            </a:pPr>
            <a:r>
              <a:rPr lang="ar-MA" sz="2500"/>
              <a:t>حاول</a:t>
            </a:r>
            <a:r>
              <a:rPr lang="fr-FR" sz="2500"/>
              <a:t>/</a:t>
            </a:r>
            <a:r>
              <a:rPr lang="ar-MA" sz="2500"/>
              <a:t> حاولي تقديم نفسك إلى المجموعة أولا تم قدم</a:t>
            </a:r>
            <a:r>
              <a:rPr lang="fr-FR" sz="2500"/>
              <a:t>/</a:t>
            </a:r>
            <a:r>
              <a:rPr lang="ar-MA" sz="2500"/>
              <a:t> قدمي الجمعية أو المنظمة أو الشبكة التي تنتمي</a:t>
            </a:r>
            <a:r>
              <a:rPr lang="fr-FR" sz="2500"/>
              <a:t> /</a:t>
            </a:r>
            <a:r>
              <a:rPr lang="ar-MA" sz="2500"/>
              <a:t> تنمين إليها، و بعد ذلك أجب</a:t>
            </a:r>
            <a:r>
              <a:rPr lang="fr-FR" sz="2500"/>
              <a:t>/</a:t>
            </a:r>
            <a:r>
              <a:rPr lang="ar-MA" sz="2500"/>
              <a:t> أجيبي عن السؤالين التاليين:</a:t>
            </a:r>
          </a:p>
          <a:p>
            <a:pPr marL="609600" indent="-609600" algn="r" rtl="1">
              <a:lnSpc>
                <a:spcPct val="90000"/>
              </a:lnSpc>
              <a:buFontTx/>
              <a:buAutoNum type="arabicPeriod"/>
            </a:pPr>
            <a:r>
              <a:rPr lang="ar-MA" sz="2500"/>
              <a:t>هل سبق و أن اشتغلت جمعيتك على الميزانية؟ أو على الميزانية المستجيبة لمقاربة النوع الاجتماعي؟</a:t>
            </a:r>
          </a:p>
          <a:p>
            <a:pPr marL="609600" indent="-609600" algn="r" rtl="1">
              <a:lnSpc>
                <a:spcPct val="90000"/>
              </a:lnSpc>
              <a:buFontTx/>
              <a:buAutoNum type="arabicPeriod"/>
            </a:pPr>
            <a:r>
              <a:rPr lang="ar-MA" sz="2500"/>
              <a:t>لماذا يجب الاشتغال على الميزانية المستجيبة لمقاربة النوع الاجتماعي؟</a:t>
            </a:r>
          </a:p>
          <a:p>
            <a:pPr marL="609600" indent="-609600" algn="r" rtl="1">
              <a:lnSpc>
                <a:spcPct val="90000"/>
              </a:lnSpc>
              <a:buFontTx/>
              <a:buNone/>
            </a:pPr>
            <a:r>
              <a:rPr lang="ar-MA" sz="2500"/>
              <a:t>منهجية الاشتغال</a:t>
            </a:r>
          </a:p>
          <a:p>
            <a:pPr marL="990600" lvl="1" indent="-533400" algn="r" rtl="1">
              <a:lnSpc>
                <a:spcPct val="90000"/>
              </a:lnSpc>
              <a:buFont typeface="Wingdings" pitchFamily="2" charset="2"/>
              <a:buChar char="ü"/>
            </a:pPr>
            <a:r>
              <a:rPr lang="ar-MA" sz="2100"/>
              <a:t>عمل فردي</a:t>
            </a:r>
          </a:p>
          <a:p>
            <a:pPr marL="609600" indent="-609600" algn="r" rtl="1">
              <a:lnSpc>
                <a:spcPct val="90000"/>
              </a:lnSpc>
              <a:buFontTx/>
              <a:buNone/>
            </a:pPr>
            <a:r>
              <a:rPr lang="ar-MA" sz="2500"/>
              <a:t>         15 دقيقة  </a:t>
            </a:r>
            <a:endParaRPr lang="fr-FR" sz="2500"/>
          </a:p>
        </p:txBody>
      </p:sp>
      <p:pic>
        <p:nvPicPr>
          <p:cNvPr id="5124" name="Picture 4" descr="horaire"/>
          <p:cNvPicPr>
            <a:picLocks noChangeAspect="1" noChangeArrowheads="1"/>
          </p:cNvPicPr>
          <p:nvPr/>
        </p:nvPicPr>
        <p:blipFill>
          <a:blip r:embed="rId2"/>
          <a:srcRect/>
          <a:stretch>
            <a:fillRect/>
          </a:stretch>
        </p:blipFill>
        <p:spPr bwMode="auto">
          <a:xfrm>
            <a:off x="7956550" y="5300663"/>
            <a:ext cx="409575" cy="419100"/>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fr-FR"/>
              <a:t>الرباح خديجة                                             يوليوز  26-25                                                                             </a:t>
            </a:r>
          </a:p>
        </p:txBody>
      </p:sp>
      <p:sp>
        <p:nvSpPr>
          <p:cNvPr id="7" name="Slide Number Placeholder 5"/>
          <p:cNvSpPr>
            <a:spLocks noGrp="1"/>
          </p:cNvSpPr>
          <p:nvPr>
            <p:ph type="sldNum" sz="quarter" idx="12"/>
          </p:nvPr>
        </p:nvSpPr>
        <p:spPr/>
        <p:txBody>
          <a:bodyPr/>
          <a:lstStyle/>
          <a:p>
            <a:fld id="{880BF2EA-470D-4DD5-B12A-AE00A8072E89}" type="slidenum">
              <a:rPr lang="fr-FR"/>
              <a:pPr/>
              <a:t>40</a:t>
            </a:fld>
            <a:endParaRPr lang="fr-FR"/>
          </a:p>
        </p:txBody>
      </p:sp>
      <p:sp>
        <p:nvSpPr>
          <p:cNvPr id="68610" name="Rectangle 2"/>
          <p:cNvSpPr>
            <a:spLocks noGrp="1" noChangeArrowheads="1"/>
          </p:cNvSpPr>
          <p:nvPr>
            <p:ph type="title"/>
          </p:nvPr>
        </p:nvSpPr>
        <p:spPr/>
        <p:txBody>
          <a:bodyPr/>
          <a:lstStyle/>
          <a:p>
            <a:pPr algn="ctr"/>
            <a:r>
              <a:rPr lang="ar-MA" b="1"/>
              <a:t>تمرين رقم 06:</a:t>
            </a:r>
            <a:endParaRPr lang="fr-FR" b="1"/>
          </a:p>
        </p:txBody>
      </p:sp>
      <p:sp>
        <p:nvSpPr>
          <p:cNvPr id="68611" name="Rectangle 3"/>
          <p:cNvSpPr>
            <a:spLocks noGrp="1" noChangeArrowheads="1"/>
          </p:cNvSpPr>
          <p:nvPr>
            <p:ph type="body" idx="1"/>
          </p:nvPr>
        </p:nvSpPr>
        <p:spPr/>
        <p:txBody>
          <a:bodyPr/>
          <a:lstStyle/>
          <a:p>
            <a:pPr algn="r" rtl="1"/>
            <a:r>
              <a:rPr lang="ar-MA"/>
              <a:t>ما هي الأدوات الأساسية الميزانية المستجيبة للنوع الاجتماعي؟</a:t>
            </a:r>
          </a:p>
          <a:p>
            <a:pPr algn="r" rtl="1">
              <a:buFontTx/>
              <a:buChar char="•"/>
            </a:pPr>
            <a:r>
              <a:rPr lang="ar-MA"/>
              <a:t> منهجية الاشتغال</a:t>
            </a:r>
          </a:p>
          <a:p>
            <a:pPr lvl="1" algn="r" rtl="1">
              <a:buFontTx/>
              <a:buChar char="-"/>
            </a:pPr>
            <a:r>
              <a:rPr lang="ar-MA"/>
              <a:t>عمل المجموعات</a:t>
            </a:r>
          </a:p>
          <a:p>
            <a:pPr algn="r" rtl="1">
              <a:buFontTx/>
              <a:buNone/>
            </a:pPr>
            <a:r>
              <a:rPr lang="ar-MA"/>
              <a:t>      45 دقيقة</a:t>
            </a:r>
            <a:endParaRPr lang="fr-FR"/>
          </a:p>
        </p:txBody>
      </p:sp>
      <p:pic>
        <p:nvPicPr>
          <p:cNvPr id="68612" name="Picture 4" descr="horaire"/>
          <p:cNvPicPr>
            <a:picLocks noChangeAspect="1" noChangeArrowheads="1"/>
          </p:cNvPicPr>
          <p:nvPr/>
        </p:nvPicPr>
        <p:blipFill>
          <a:blip r:embed="rId2"/>
          <a:srcRect/>
          <a:stretch>
            <a:fillRect/>
          </a:stretch>
        </p:blipFill>
        <p:spPr bwMode="auto">
          <a:xfrm>
            <a:off x="8172450" y="3860800"/>
            <a:ext cx="409575" cy="419100"/>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792313B7-AB37-4723-8584-869500C99F2B}" type="slidenum">
              <a:rPr lang="fr-FR"/>
              <a:pPr/>
              <a:t>41</a:t>
            </a:fld>
            <a:endParaRPr lang="fr-FR"/>
          </a:p>
        </p:txBody>
      </p:sp>
      <p:sp>
        <p:nvSpPr>
          <p:cNvPr id="30722" name="Rectangle 2"/>
          <p:cNvSpPr>
            <a:spLocks noGrp="1" noChangeArrowheads="1"/>
          </p:cNvSpPr>
          <p:nvPr>
            <p:ph type="title"/>
          </p:nvPr>
        </p:nvSpPr>
        <p:spPr/>
        <p:txBody>
          <a:bodyPr/>
          <a:lstStyle/>
          <a:p>
            <a:pPr algn="ctr"/>
            <a:r>
              <a:rPr lang="ar-MA" b="1"/>
              <a:t>أدوات الميزانية المستجيبة للنوع الاجتماعي</a:t>
            </a:r>
            <a:endParaRPr lang="fr-FR" b="1"/>
          </a:p>
        </p:txBody>
      </p:sp>
      <p:sp>
        <p:nvSpPr>
          <p:cNvPr id="30723" name="Rectangle 3"/>
          <p:cNvSpPr>
            <a:spLocks noGrp="1" noChangeArrowheads="1"/>
          </p:cNvSpPr>
          <p:nvPr>
            <p:ph type="body" idx="1"/>
          </p:nvPr>
        </p:nvSpPr>
        <p:spPr>
          <a:xfrm>
            <a:off x="827088" y="1827213"/>
            <a:ext cx="7921625" cy="4114800"/>
          </a:xfrm>
        </p:spPr>
        <p:txBody>
          <a:bodyPr/>
          <a:lstStyle/>
          <a:p>
            <a:pPr algn="r" rtl="1">
              <a:buFont typeface="Wingdings" pitchFamily="2" charset="2"/>
              <a:buNone/>
            </a:pPr>
            <a:r>
              <a:rPr lang="ar-MA"/>
              <a:t>1. تقييم سياسة النفقات العامة داخل كل قطاع حكومي مع الاستجابة للنوع الاجتماعي، تهدف الأداة الأولى إلى تقييم السياسات و تحديد آثارها على الرجال و النساء.</a:t>
            </a:r>
          </a:p>
          <a:p>
            <a:pPr algn="r" rtl="1">
              <a:buFont typeface="Wingdings" pitchFamily="2" charset="2"/>
              <a:buNone/>
            </a:pPr>
            <a:r>
              <a:rPr lang="ar-MA"/>
              <a:t>2. تقييم مدى الاستفادة من الخدمات العمومية و كيفية ترتيب الأولويات في إطار النفقات العامة المستجيبة للنوع الاجتماعي، تهدف الأداة الثانية إلى جمع و تحليل أراء الرجال و النساء حول مختلف الخدمات العمومية، و مدى استجابتها لحاجيات الساكنة، آخذة بعين الاعتبار الأولويات في إطار النفقات العامة.  </a:t>
            </a:r>
            <a:endParaRPr lang="fr-F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A3CB49CB-94A8-4C15-9821-A47B79F2082D}" type="slidenum">
              <a:rPr lang="fr-FR"/>
              <a:pPr/>
              <a:t>42</a:t>
            </a:fld>
            <a:endParaRPr lang="fr-FR"/>
          </a:p>
        </p:txBody>
      </p:sp>
      <p:sp>
        <p:nvSpPr>
          <p:cNvPr id="31746" name="Rectangle 2"/>
          <p:cNvSpPr>
            <a:spLocks noGrp="1" noChangeArrowheads="1"/>
          </p:cNvSpPr>
          <p:nvPr>
            <p:ph type="title"/>
          </p:nvPr>
        </p:nvSpPr>
        <p:spPr/>
        <p:txBody>
          <a:bodyPr/>
          <a:lstStyle/>
          <a:p>
            <a:pPr algn="ctr"/>
            <a:r>
              <a:rPr lang="ar-MA" b="1"/>
              <a:t>أدوات الميزانية المستجيبة للنوع الاجتماعي</a:t>
            </a:r>
            <a:endParaRPr lang="fr-FR" b="1"/>
          </a:p>
        </p:txBody>
      </p:sp>
      <p:sp>
        <p:nvSpPr>
          <p:cNvPr id="31747" name="Rectangle 3"/>
          <p:cNvSpPr>
            <a:spLocks noGrp="1" noChangeArrowheads="1"/>
          </p:cNvSpPr>
          <p:nvPr>
            <p:ph type="body" idx="1"/>
          </p:nvPr>
        </p:nvSpPr>
        <p:spPr>
          <a:xfrm>
            <a:off x="755650" y="1827213"/>
            <a:ext cx="7927975" cy="4410075"/>
          </a:xfrm>
        </p:spPr>
        <p:txBody>
          <a:bodyPr/>
          <a:lstStyle/>
          <a:p>
            <a:pPr algn="r" rtl="1">
              <a:lnSpc>
                <a:spcPct val="80000"/>
              </a:lnSpc>
              <a:buFont typeface="Wingdings" pitchFamily="2" charset="2"/>
              <a:buNone/>
            </a:pPr>
            <a:r>
              <a:rPr lang="ar-MA" sz="2500"/>
              <a:t>3. تحليل درجة الاستفادة من النفقات العمومية مع الاستجابة للنوع الاجتماعي.</a:t>
            </a:r>
          </a:p>
          <a:p>
            <a:pPr algn="r" rtl="1">
              <a:lnSpc>
                <a:spcPct val="80000"/>
              </a:lnSpc>
              <a:buFont typeface="Wingdings" pitchFamily="2" charset="2"/>
              <a:buNone/>
            </a:pPr>
            <a:r>
              <a:rPr lang="ar-MA" sz="2500"/>
              <a:t>تهدف الأداة الثالثة إلى تحليل الدرجة التي يستفيد بها الرجال و النساء و الأولاد و البنات و الأشخاص في وضعية إعاقة من النفقات على الخدمات العمومية</a:t>
            </a:r>
          </a:p>
          <a:p>
            <a:pPr algn="r" rtl="1">
              <a:lnSpc>
                <a:spcPct val="80000"/>
              </a:lnSpc>
              <a:buFont typeface="Wingdings" pitchFamily="2" charset="2"/>
              <a:buNone/>
            </a:pPr>
            <a:r>
              <a:rPr lang="ar-MA" sz="2500"/>
              <a:t>4. تحليل آثار الميزانية على استخدام الوقت.</a:t>
            </a:r>
          </a:p>
          <a:p>
            <a:pPr algn="r" rtl="1">
              <a:lnSpc>
                <a:spcPct val="80000"/>
              </a:lnSpc>
              <a:buFont typeface="Wingdings" pitchFamily="2" charset="2"/>
              <a:buNone/>
            </a:pPr>
            <a:r>
              <a:rPr lang="ar-MA" sz="2500"/>
              <a:t>تهدف الأداة الرابعة إلى تحديد الروابط التي تجمع بين الميزانية الوطنية و بين ميزانية الوقت باعتبار هذا الأخير مورد أساسي لا يتم احتسابه و غالبا ما يتم تجاهله،</a:t>
            </a:r>
          </a:p>
          <a:p>
            <a:pPr algn="r" rtl="1">
              <a:lnSpc>
                <a:spcPct val="80000"/>
              </a:lnSpc>
              <a:buFont typeface="Wingdings" pitchFamily="2" charset="2"/>
              <a:buNone/>
            </a:pPr>
            <a:r>
              <a:rPr lang="ar-MA" sz="2500"/>
              <a:t>و تهدف هذه الأداة إلى الكشف عن الأهمية الاقتصادية التي يكتسيها العمل غير المدفوع الأجر،“اقتصاد الرعاية“ أي الوقت المستعمل لرعاية جميع أفراد الأسرة (الطهي، الغسيل،الحصول على الماء،الوقود،تعليم الأطفال،رعاية المرضى و كبار السن...).</a:t>
            </a:r>
            <a:endParaRPr lang="fr-FR" sz="25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3D920007-51D0-4A76-8543-349D2AAFAC3A}" type="slidenum">
              <a:rPr lang="fr-FR"/>
              <a:pPr/>
              <a:t>43</a:t>
            </a:fld>
            <a:endParaRPr lang="fr-FR"/>
          </a:p>
        </p:txBody>
      </p:sp>
      <p:sp>
        <p:nvSpPr>
          <p:cNvPr id="32770" name="Rectangle 2"/>
          <p:cNvSpPr>
            <a:spLocks noGrp="1" noChangeArrowheads="1"/>
          </p:cNvSpPr>
          <p:nvPr>
            <p:ph type="title"/>
          </p:nvPr>
        </p:nvSpPr>
        <p:spPr/>
        <p:txBody>
          <a:bodyPr/>
          <a:lstStyle/>
          <a:p>
            <a:pPr algn="ctr"/>
            <a:r>
              <a:rPr lang="ar-MA" b="1"/>
              <a:t>أدوات الميزانية المستجيبة للنوع الاجتماعي</a:t>
            </a:r>
            <a:endParaRPr lang="fr-FR" b="1"/>
          </a:p>
        </p:txBody>
      </p:sp>
      <p:sp>
        <p:nvSpPr>
          <p:cNvPr id="32771" name="Rectangle 3"/>
          <p:cNvSpPr>
            <a:spLocks noGrp="1" noChangeArrowheads="1"/>
          </p:cNvSpPr>
          <p:nvPr>
            <p:ph type="body" idx="1"/>
          </p:nvPr>
        </p:nvSpPr>
        <p:spPr/>
        <p:txBody>
          <a:bodyPr/>
          <a:lstStyle/>
          <a:p>
            <a:pPr algn="r" rtl="1">
              <a:lnSpc>
                <a:spcPct val="90000"/>
              </a:lnSpc>
              <a:buFont typeface="Wingdings" pitchFamily="2" charset="2"/>
              <a:buNone/>
            </a:pPr>
            <a:r>
              <a:rPr lang="ar-MA"/>
              <a:t>5. وضع أطر عمل مستجيبة للنوع الاجتماعي على المدى المتوسط في مجال السياسة الاقتصادية.</a:t>
            </a:r>
          </a:p>
          <a:p>
            <a:pPr algn="r" rtl="1">
              <a:lnSpc>
                <a:spcPct val="90000"/>
              </a:lnSpc>
              <a:buFont typeface="Wingdings" pitchFamily="2" charset="2"/>
              <a:buNone/>
            </a:pPr>
            <a:r>
              <a:rPr lang="ar-MA"/>
              <a:t>تهدف الأداة الخامسة إلى وضع أطر عمل للسياسات الاقتصادية في المدى المتوسط، و ذلك لتحديد الأدوار المختلفة للرجال و النساء في النشاط الاقتصادي.</a:t>
            </a:r>
          </a:p>
          <a:p>
            <a:pPr algn="r" rtl="1">
              <a:lnSpc>
                <a:spcPct val="90000"/>
              </a:lnSpc>
              <a:buFont typeface="Wingdings" pitchFamily="2" charset="2"/>
              <a:buNone/>
            </a:pPr>
            <a:r>
              <a:rPr lang="ar-MA"/>
              <a:t>6. استحضار التوقعات المستجيبة للنوع الاجتماعي في النفقات العامة.</a:t>
            </a:r>
          </a:p>
          <a:p>
            <a:pPr algn="r" rtl="1">
              <a:lnSpc>
                <a:spcPct val="90000"/>
              </a:lnSpc>
              <a:buFont typeface="Wingdings" pitchFamily="2" charset="2"/>
              <a:buNone/>
            </a:pPr>
            <a:r>
              <a:rPr lang="ar-MA"/>
              <a:t>تهدف الأداة السادسة إلى وضع مجموعة من التوقعات بصدد عدم المساواة في النفقات العامة أو في القطاعات الوزارية.</a:t>
            </a:r>
            <a:endParaRPr lang="fr-F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fr-FR"/>
              <a:t>الرباح خديجة                                             يوليوز  26-25                                                                             </a:t>
            </a:r>
          </a:p>
        </p:txBody>
      </p:sp>
      <p:sp>
        <p:nvSpPr>
          <p:cNvPr id="7" name="Slide Number Placeholder 5"/>
          <p:cNvSpPr>
            <a:spLocks noGrp="1"/>
          </p:cNvSpPr>
          <p:nvPr>
            <p:ph type="sldNum" sz="quarter" idx="12"/>
          </p:nvPr>
        </p:nvSpPr>
        <p:spPr/>
        <p:txBody>
          <a:bodyPr/>
          <a:lstStyle/>
          <a:p>
            <a:fld id="{E2781457-8622-4AE8-AA46-132F940E6BEA}" type="slidenum">
              <a:rPr lang="fr-FR"/>
              <a:pPr/>
              <a:t>44</a:t>
            </a:fld>
            <a:endParaRPr lang="fr-FR"/>
          </a:p>
        </p:txBody>
      </p:sp>
      <p:sp>
        <p:nvSpPr>
          <p:cNvPr id="69634" name="Rectangle 2"/>
          <p:cNvSpPr>
            <a:spLocks noGrp="1" noChangeArrowheads="1"/>
          </p:cNvSpPr>
          <p:nvPr>
            <p:ph type="title"/>
          </p:nvPr>
        </p:nvSpPr>
        <p:spPr/>
        <p:txBody>
          <a:bodyPr/>
          <a:lstStyle/>
          <a:p>
            <a:pPr algn="ctr"/>
            <a:r>
              <a:rPr lang="ar-MA" b="1"/>
              <a:t>التمرين رقم 07</a:t>
            </a:r>
            <a:endParaRPr lang="fr-FR" b="1"/>
          </a:p>
        </p:txBody>
      </p:sp>
      <p:sp>
        <p:nvSpPr>
          <p:cNvPr id="69635" name="Rectangle 3"/>
          <p:cNvSpPr>
            <a:spLocks noGrp="1" noChangeArrowheads="1"/>
          </p:cNvSpPr>
          <p:nvPr>
            <p:ph type="body" idx="1"/>
          </p:nvPr>
        </p:nvSpPr>
        <p:spPr/>
        <p:txBody>
          <a:bodyPr/>
          <a:lstStyle/>
          <a:p>
            <a:pPr algn="r" rtl="1"/>
            <a:r>
              <a:rPr lang="ar-MA"/>
              <a:t>الميزانية العمومية قضية من</a:t>
            </a:r>
          </a:p>
          <a:p>
            <a:pPr algn="r" rtl="1">
              <a:buFont typeface="Wingdings" pitchFamily="2" charset="2"/>
              <a:buNone/>
            </a:pPr>
            <a:endParaRPr lang="ar-MA"/>
          </a:p>
          <a:p>
            <a:pPr lvl="1" algn="r" rtl="1">
              <a:buFontTx/>
              <a:buChar char="-"/>
            </a:pPr>
            <a:r>
              <a:rPr lang="ar-MA"/>
              <a:t>هل هي قضية حكومة؟</a:t>
            </a:r>
          </a:p>
          <a:p>
            <a:pPr lvl="1" algn="r" rtl="1">
              <a:buFontTx/>
              <a:buChar char="-"/>
            </a:pPr>
            <a:r>
              <a:rPr lang="ar-MA"/>
              <a:t>هل هي قضية برلمان؟</a:t>
            </a:r>
          </a:p>
          <a:p>
            <a:pPr lvl="1" algn="r" rtl="1">
              <a:buFontTx/>
              <a:buChar char="-"/>
            </a:pPr>
            <a:r>
              <a:rPr lang="ar-MA"/>
              <a:t>هل هي قضية مجتمع مدني؟</a:t>
            </a:r>
            <a:endParaRPr lang="fr-FR"/>
          </a:p>
        </p:txBody>
      </p:sp>
      <p:sp>
        <p:nvSpPr>
          <p:cNvPr id="69636" name="Rectangle 4"/>
          <p:cNvSpPr>
            <a:spLocks noChangeArrowheads="1"/>
          </p:cNvSpPr>
          <p:nvPr/>
        </p:nvSpPr>
        <p:spPr bwMode="auto">
          <a:xfrm>
            <a:off x="5292725" y="2349500"/>
            <a:ext cx="1871663" cy="576263"/>
          </a:xfrm>
          <a:prstGeom prst="rect">
            <a:avLst/>
          </a:prstGeom>
          <a:solidFill>
            <a:schemeClr val="bg2"/>
          </a:solidFill>
          <a:ln w="9525">
            <a:solidFill>
              <a:schemeClr val="tx1"/>
            </a:solidFill>
            <a:miter lim="800000"/>
            <a:headEnd/>
            <a:tailEnd/>
          </a:ln>
          <a:effectLst/>
        </p:spPr>
        <p:txBody>
          <a:bodyPr wrap="none" anchor="ctr"/>
          <a:lstStyle/>
          <a:p>
            <a:pPr algn="ctr"/>
            <a:r>
              <a:rPr lang="ar-MA" sz="4800">
                <a:solidFill>
                  <a:srgbClr val="FF0066"/>
                </a:solidFill>
              </a:rPr>
              <a:t>؟</a:t>
            </a:r>
            <a:endParaRPr lang="fr-FR" sz="4800">
              <a:solidFill>
                <a:srgbClr val="FF0066"/>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fr-FR"/>
              <a:t>الرباح خديجة                                             يوليوز  26-25                                                                             </a:t>
            </a:r>
          </a:p>
        </p:txBody>
      </p:sp>
      <p:sp>
        <p:nvSpPr>
          <p:cNvPr id="9" name="Slide Number Placeholder 5"/>
          <p:cNvSpPr>
            <a:spLocks noGrp="1"/>
          </p:cNvSpPr>
          <p:nvPr>
            <p:ph type="sldNum" sz="quarter" idx="12"/>
          </p:nvPr>
        </p:nvSpPr>
        <p:spPr/>
        <p:txBody>
          <a:bodyPr/>
          <a:lstStyle/>
          <a:p>
            <a:fld id="{8CF403AB-D12D-44AE-95C3-97B319BD4E46}" type="slidenum">
              <a:rPr lang="fr-FR"/>
              <a:pPr/>
              <a:t>45</a:t>
            </a:fld>
            <a:endParaRPr lang="fr-FR"/>
          </a:p>
        </p:txBody>
      </p:sp>
      <p:sp>
        <p:nvSpPr>
          <p:cNvPr id="70658" name="Rectangle 2"/>
          <p:cNvSpPr>
            <a:spLocks noGrp="1" noChangeArrowheads="1"/>
          </p:cNvSpPr>
          <p:nvPr>
            <p:ph type="title"/>
          </p:nvPr>
        </p:nvSpPr>
        <p:spPr>
          <a:xfrm>
            <a:off x="1370013" y="301625"/>
            <a:ext cx="6946900" cy="1143000"/>
          </a:xfrm>
        </p:spPr>
        <p:txBody>
          <a:bodyPr/>
          <a:lstStyle/>
          <a:p>
            <a:pPr algn="ctr"/>
            <a:r>
              <a:rPr lang="ar-MA" b="1"/>
              <a:t>مكانة البرلمان..؟</a:t>
            </a:r>
            <a:endParaRPr lang="fr-FR" b="1"/>
          </a:p>
        </p:txBody>
      </p:sp>
      <p:sp>
        <p:nvSpPr>
          <p:cNvPr id="70659" name="Rectangle 3"/>
          <p:cNvSpPr>
            <a:spLocks noGrp="1" noChangeArrowheads="1"/>
          </p:cNvSpPr>
          <p:nvPr>
            <p:ph type="body" idx="1"/>
          </p:nvPr>
        </p:nvSpPr>
        <p:spPr/>
        <p:txBody>
          <a:bodyPr/>
          <a:lstStyle/>
          <a:p>
            <a:pPr algn="r" rtl="1"/>
            <a:r>
              <a:rPr lang="ar-MA"/>
              <a:t>يضع الدستور البرلمان في المرتبة الثانية بعد المؤسسة الملكية في الوظيفة التشريعية</a:t>
            </a:r>
          </a:p>
          <a:p>
            <a:pPr algn="r" rtl="1"/>
            <a:r>
              <a:rPr lang="ar-MA"/>
              <a:t>إلا أن واقع الحال يشهد على هيمنة الحكومة على العمل التشريعي و بالتالي محدودية العمل التشريعي</a:t>
            </a:r>
          </a:p>
          <a:p>
            <a:pPr algn="r" rtl="1">
              <a:buFont typeface="Wingdings" pitchFamily="2" charset="2"/>
              <a:buNone/>
            </a:pPr>
            <a:r>
              <a:rPr lang="ar-MA"/>
              <a:t>   ما هو دورنا هل هو الترافع في اتجاه البرلمان؟</a:t>
            </a:r>
          </a:p>
          <a:p>
            <a:pPr algn="r" rtl="1">
              <a:buFont typeface="Wingdings" pitchFamily="2" charset="2"/>
              <a:buNone/>
            </a:pPr>
            <a:r>
              <a:rPr lang="ar-MA"/>
              <a:t>   هل هو الترافع في اتجاه الحكومة؟</a:t>
            </a:r>
          </a:p>
          <a:p>
            <a:pPr algn="r" rtl="1">
              <a:buFont typeface="Wingdings" pitchFamily="2" charset="2"/>
              <a:buNone/>
            </a:pPr>
            <a:r>
              <a:rPr lang="ar-MA"/>
              <a:t>    أو؟</a:t>
            </a:r>
            <a:endParaRPr lang="fr-FR"/>
          </a:p>
        </p:txBody>
      </p:sp>
      <p:pic>
        <p:nvPicPr>
          <p:cNvPr id="70663" name="Picture 7" descr="43"/>
          <p:cNvPicPr>
            <a:picLocks noChangeAspect="1" noChangeArrowheads="1"/>
          </p:cNvPicPr>
          <p:nvPr/>
        </p:nvPicPr>
        <p:blipFill>
          <a:blip r:embed="rId2"/>
          <a:srcRect/>
          <a:stretch>
            <a:fillRect/>
          </a:stretch>
        </p:blipFill>
        <p:spPr bwMode="auto">
          <a:xfrm>
            <a:off x="8316913" y="3860800"/>
            <a:ext cx="571500" cy="288925"/>
          </a:xfrm>
          <a:prstGeom prst="rect">
            <a:avLst/>
          </a:prstGeom>
          <a:noFill/>
          <a:ln w="9525">
            <a:noFill/>
            <a:miter lim="800000"/>
            <a:headEnd/>
            <a:tailEnd/>
          </a:ln>
        </p:spPr>
      </p:pic>
      <p:pic>
        <p:nvPicPr>
          <p:cNvPr id="70665" name="Picture 9" descr="43"/>
          <p:cNvPicPr>
            <a:picLocks noChangeAspect="1" noChangeArrowheads="1"/>
          </p:cNvPicPr>
          <p:nvPr/>
        </p:nvPicPr>
        <p:blipFill>
          <a:blip r:embed="rId2"/>
          <a:srcRect/>
          <a:stretch>
            <a:fillRect/>
          </a:stretch>
        </p:blipFill>
        <p:spPr bwMode="auto">
          <a:xfrm>
            <a:off x="8316913" y="4437063"/>
            <a:ext cx="571500" cy="288925"/>
          </a:xfrm>
          <a:prstGeom prst="rect">
            <a:avLst/>
          </a:prstGeom>
          <a:noFill/>
          <a:ln w="9525">
            <a:noFill/>
            <a:miter lim="800000"/>
            <a:headEnd/>
            <a:tailEnd/>
          </a:ln>
        </p:spPr>
      </p:pic>
      <p:pic>
        <p:nvPicPr>
          <p:cNvPr id="70666" name="Picture 10" descr="43"/>
          <p:cNvPicPr>
            <a:picLocks noChangeAspect="1" noChangeArrowheads="1"/>
          </p:cNvPicPr>
          <p:nvPr/>
        </p:nvPicPr>
        <p:blipFill>
          <a:blip r:embed="rId2"/>
          <a:srcRect/>
          <a:stretch>
            <a:fillRect/>
          </a:stretch>
        </p:blipFill>
        <p:spPr bwMode="auto">
          <a:xfrm>
            <a:off x="8316913" y="4941888"/>
            <a:ext cx="571500" cy="288925"/>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fr-FR"/>
              <a:t>الرباح خديجة                                             يوليوز  26-25                                                                             </a:t>
            </a:r>
          </a:p>
        </p:txBody>
      </p:sp>
      <p:sp>
        <p:nvSpPr>
          <p:cNvPr id="7" name="Slide Number Placeholder 5"/>
          <p:cNvSpPr>
            <a:spLocks noGrp="1"/>
          </p:cNvSpPr>
          <p:nvPr>
            <p:ph type="sldNum" sz="quarter" idx="12"/>
          </p:nvPr>
        </p:nvSpPr>
        <p:spPr/>
        <p:txBody>
          <a:bodyPr/>
          <a:lstStyle/>
          <a:p>
            <a:fld id="{589A2A9C-4A9F-4075-9805-5676FEFDEB12}" type="slidenum">
              <a:rPr lang="fr-FR"/>
              <a:pPr/>
              <a:t>46</a:t>
            </a:fld>
            <a:endParaRPr lang="fr-FR"/>
          </a:p>
        </p:txBody>
      </p:sp>
      <p:sp>
        <p:nvSpPr>
          <p:cNvPr id="72706" name="Rectangle 2"/>
          <p:cNvSpPr>
            <a:spLocks noGrp="1" noChangeArrowheads="1"/>
          </p:cNvSpPr>
          <p:nvPr>
            <p:ph type="title"/>
          </p:nvPr>
        </p:nvSpPr>
        <p:spPr/>
        <p:txBody>
          <a:bodyPr/>
          <a:lstStyle/>
          <a:p>
            <a:r>
              <a:rPr lang="ar-MA" sz="3200"/>
              <a:t/>
            </a:r>
            <a:br>
              <a:rPr lang="ar-MA" sz="3200"/>
            </a:br>
            <a:endParaRPr lang="fr-FR" sz="3200"/>
          </a:p>
        </p:txBody>
      </p:sp>
      <p:sp>
        <p:nvSpPr>
          <p:cNvPr id="72707" name="Rectangle 3"/>
          <p:cNvSpPr>
            <a:spLocks noGrp="1" noChangeArrowheads="1"/>
          </p:cNvSpPr>
          <p:nvPr>
            <p:ph type="body" idx="1"/>
          </p:nvPr>
        </p:nvSpPr>
        <p:spPr/>
        <p:txBody>
          <a:bodyPr/>
          <a:lstStyle/>
          <a:p>
            <a:pPr marL="812800" indent="-812800" algn="r" rtl="1">
              <a:buClr>
                <a:schemeClr val="tx1"/>
              </a:buClr>
              <a:buFontTx/>
              <a:buAutoNum type="romanUcPeriod"/>
            </a:pPr>
            <a:r>
              <a:rPr lang="ar-MA"/>
              <a:t>إكراهات متعلقة بالإطار القانوني: قانونية و دستورية</a:t>
            </a:r>
          </a:p>
          <a:p>
            <a:pPr marL="812800" indent="-812800" algn="r" rtl="1">
              <a:buClr>
                <a:schemeClr val="tx1"/>
              </a:buClr>
              <a:buFontTx/>
              <a:buAutoNum type="romanUcPeriod"/>
            </a:pPr>
            <a:r>
              <a:rPr lang="ar-MA"/>
              <a:t>إكراهات سياسية و تقنية</a:t>
            </a:r>
            <a:endParaRPr lang="fr-FR"/>
          </a:p>
        </p:txBody>
      </p:sp>
      <p:sp>
        <p:nvSpPr>
          <p:cNvPr id="72708" name="Rectangle 4"/>
          <p:cNvSpPr>
            <a:spLocks noChangeArrowheads="1"/>
          </p:cNvSpPr>
          <p:nvPr/>
        </p:nvSpPr>
        <p:spPr bwMode="auto">
          <a:xfrm>
            <a:off x="1187450" y="404813"/>
            <a:ext cx="7345363" cy="641350"/>
          </a:xfrm>
          <a:prstGeom prst="rect">
            <a:avLst/>
          </a:prstGeom>
          <a:noFill/>
          <a:ln w="9525">
            <a:noFill/>
            <a:miter lim="800000"/>
            <a:headEnd/>
            <a:tailEnd/>
          </a:ln>
          <a:effectLst/>
        </p:spPr>
        <p:txBody>
          <a:bodyPr>
            <a:spAutoFit/>
          </a:bodyPr>
          <a:lstStyle/>
          <a:p>
            <a:pPr algn="ctr" rtl="1">
              <a:spcBef>
                <a:spcPct val="50000"/>
              </a:spcBef>
              <a:buClr>
                <a:schemeClr val="tx2"/>
              </a:buClr>
              <a:buSzPct val="70000"/>
              <a:buFont typeface="Wingdings" pitchFamily="2" charset="2"/>
              <a:buNone/>
            </a:pPr>
            <a:r>
              <a:rPr lang="ar-MA" sz="3600" b="1">
                <a:solidFill>
                  <a:schemeClr val="tx2"/>
                </a:solidFill>
                <a:latin typeface="Arial" charset="0"/>
                <a:ea typeface="Arial Unicode MS" pitchFamily="34" charset="-128"/>
                <a:cs typeface="Arial Unicode MS" pitchFamily="34" charset="-128"/>
              </a:rPr>
              <a:t>ما هي الأسباب المؤدية إلى هذه المحدودية؟</a:t>
            </a:r>
            <a:endParaRPr lang="ar-MA" sz="3600" b="1">
              <a:solidFill>
                <a:schemeClr val="tx2"/>
              </a:solidFill>
              <a:latin typeface="Arial"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1CB44E13-ED11-4950-A5F9-65A8F1C778FE}" type="slidenum">
              <a:rPr lang="fr-FR"/>
              <a:pPr/>
              <a:t>47</a:t>
            </a:fld>
            <a:endParaRPr lang="fr-FR"/>
          </a:p>
        </p:txBody>
      </p:sp>
      <p:sp>
        <p:nvSpPr>
          <p:cNvPr id="73730" name="Rectangle 2"/>
          <p:cNvSpPr>
            <a:spLocks noGrp="1" noChangeArrowheads="1"/>
          </p:cNvSpPr>
          <p:nvPr>
            <p:ph type="title"/>
          </p:nvPr>
        </p:nvSpPr>
        <p:spPr/>
        <p:txBody>
          <a:bodyPr/>
          <a:lstStyle/>
          <a:p>
            <a:pPr marL="1117600" indent="-1117600" algn="ctr"/>
            <a:r>
              <a:rPr lang="ar-MA"/>
              <a:t> </a:t>
            </a:r>
            <a:r>
              <a:rPr lang="ar-MA" b="1"/>
              <a:t>الإكراهات الدستورية و القانونية – 1 -</a:t>
            </a:r>
            <a:endParaRPr lang="fr-FR" b="1"/>
          </a:p>
        </p:txBody>
      </p:sp>
      <p:sp>
        <p:nvSpPr>
          <p:cNvPr id="73731" name="Rectangle 3"/>
          <p:cNvSpPr>
            <a:spLocks noGrp="1" noChangeArrowheads="1"/>
          </p:cNvSpPr>
          <p:nvPr>
            <p:ph type="body" idx="1"/>
          </p:nvPr>
        </p:nvSpPr>
        <p:spPr/>
        <p:txBody>
          <a:bodyPr/>
          <a:lstStyle/>
          <a:p>
            <a:pPr marL="609600" indent="-609600" algn="r" rtl="1">
              <a:lnSpc>
                <a:spcPct val="90000"/>
              </a:lnSpc>
              <a:buFontTx/>
              <a:buAutoNum type="arabicParenR"/>
            </a:pPr>
            <a:r>
              <a:rPr lang="ar-MA" b="1"/>
              <a:t>تحديد مجال القانون:</a:t>
            </a:r>
          </a:p>
          <a:p>
            <a:pPr marL="609600" indent="-609600" algn="r" rtl="1">
              <a:lnSpc>
                <a:spcPct val="90000"/>
              </a:lnSpc>
              <a:buFontTx/>
              <a:buNone/>
            </a:pPr>
            <a:r>
              <a:rPr lang="ar-MA"/>
              <a:t>     يحدد الفصل 46 من الدستور مجال تطبيق القوانين بشكل حصري في المواد التشريعية التالية..</a:t>
            </a:r>
          </a:p>
          <a:p>
            <a:pPr marL="609600" indent="-609600" algn="r" rtl="1">
              <a:lnSpc>
                <a:spcPct val="90000"/>
              </a:lnSpc>
              <a:buFontTx/>
              <a:buNone/>
            </a:pPr>
            <a:r>
              <a:rPr lang="ar-MA"/>
              <a:t>     - الحقوق الفردية و الجماعية </a:t>
            </a:r>
          </a:p>
          <a:p>
            <a:pPr marL="609600" indent="-609600" algn="r" rtl="1">
              <a:lnSpc>
                <a:spcPct val="90000"/>
              </a:lnSpc>
              <a:buFontTx/>
              <a:buNone/>
            </a:pPr>
            <a:r>
              <a:rPr lang="ar-MA"/>
              <a:t>     - تحديد الجرائم و العقوبات الجارية عليها و المسطرة الجنائية و المسطرة المدنية و إحداث أصناف جديدة من المحاكم.</a:t>
            </a:r>
          </a:p>
          <a:p>
            <a:pPr marL="609600" indent="-609600" algn="r" rtl="1">
              <a:lnSpc>
                <a:spcPct val="90000"/>
              </a:lnSpc>
              <a:buFontTx/>
              <a:buNone/>
            </a:pPr>
            <a:r>
              <a:rPr lang="ar-MA"/>
              <a:t>     - النظام الأساسي للقضاة </a:t>
            </a:r>
          </a:p>
          <a:p>
            <a:pPr marL="609600" indent="-609600" algn="r" rtl="1">
              <a:lnSpc>
                <a:spcPct val="90000"/>
              </a:lnSpc>
              <a:buFontTx/>
              <a:buNone/>
            </a:pPr>
            <a:r>
              <a:rPr lang="ar-MA"/>
              <a:t>     </a:t>
            </a:r>
            <a:endParaRPr lang="fr-F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E337134E-041E-451B-A88A-49A6F912694E}" type="slidenum">
              <a:rPr lang="fr-FR"/>
              <a:pPr/>
              <a:t>48</a:t>
            </a:fld>
            <a:endParaRPr lang="fr-FR"/>
          </a:p>
        </p:txBody>
      </p:sp>
      <p:sp>
        <p:nvSpPr>
          <p:cNvPr id="74754" name="Rectangle 2"/>
          <p:cNvSpPr>
            <a:spLocks noGrp="1" noChangeArrowheads="1"/>
          </p:cNvSpPr>
          <p:nvPr>
            <p:ph type="title"/>
          </p:nvPr>
        </p:nvSpPr>
        <p:spPr/>
        <p:txBody>
          <a:bodyPr/>
          <a:lstStyle/>
          <a:p>
            <a:r>
              <a:rPr lang="ar-MA" sz="3200"/>
              <a:t/>
            </a:r>
            <a:br>
              <a:rPr lang="ar-MA" sz="3200"/>
            </a:br>
            <a:endParaRPr lang="fr-FR" sz="3200"/>
          </a:p>
        </p:txBody>
      </p:sp>
      <p:sp>
        <p:nvSpPr>
          <p:cNvPr id="74755" name="Rectangle 3"/>
          <p:cNvSpPr>
            <a:spLocks noGrp="1" noChangeArrowheads="1"/>
          </p:cNvSpPr>
          <p:nvPr>
            <p:ph type="body" idx="1"/>
          </p:nvPr>
        </p:nvSpPr>
        <p:spPr/>
        <p:txBody>
          <a:bodyPr/>
          <a:lstStyle/>
          <a:p>
            <a:pPr algn="r" rtl="1">
              <a:buFontTx/>
              <a:buNone/>
            </a:pPr>
            <a:r>
              <a:rPr lang="ar-MA"/>
              <a:t>- النظام الأساسي للوظيفة العمومية</a:t>
            </a:r>
          </a:p>
          <a:p>
            <a:pPr algn="r" rtl="1">
              <a:buFontTx/>
              <a:buNone/>
            </a:pPr>
            <a:r>
              <a:rPr lang="ar-MA"/>
              <a:t>- الضمانات الأساسية الممنوحة للمواطنيين المدنيين و العسكريين</a:t>
            </a:r>
          </a:p>
          <a:p>
            <a:pPr algn="r" rtl="1">
              <a:buFontTx/>
              <a:buChar char="-"/>
            </a:pPr>
            <a:r>
              <a:rPr lang="ar-MA"/>
              <a:t>النظام الانتخابي لمجالس الجماعات المحلية</a:t>
            </a:r>
          </a:p>
          <a:p>
            <a:pPr algn="r" rtl="1">
              <a:buFontTx/>
              <a:buChar char="-"/>
            </a:pPr>
            <a:r>
              <a:rPr lang="ar-MA"/>
              <a:t>نظام الالتزامات المدنية و التجارية</a:t>
            </a:r>
          </a:p>
          <a:p>
            <a:pPr algn="r" rtl="1">
              <a:buFontTx/>
              <a:buChar char="-"/>
            </a:pPr>
            <a:r>
              <a:rPr lang="ar-MA"/>
              <a:t>إحداث المؤسسات العمومية</a:t>
            </a:r>
          </a:p>
          <a:p>
            <a:pPr algn="r" rtl="1">
              <a:buFontTx/>
              <a:buChar char="-"/>
            </a:pPr>
            <a:r>
              <a:rPr lang="ar-MA"/>
              <a:t>تأميم المنشآت و نقلها من القطاع العام إلى القطاع الخاص</a:t>
            </a:r>
            <a:endParaRPr lang="fr-F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80845B13-39E0-4CC9-A3AF-E29D6E8063A3}" type="slidenum">
              <a:rPr lang="fr-FR"/>
              <a:pPr/>
              <a:t>49</a:t>
            </a:fld>
            <a:endParaRPr lang="fr-FR"/>
          </a:p>
        </p:txBody>
      </p:sp>
      <p:sp>
        <p:nvSpPr>
          <p:cNvPr id="75778" name="Rectangle 2"/>
          <p:cNvSpPr>
            <a:spLocks noGrp="1" noChangeArrowheads="1"/>
          </p:cNvSpPr>
          <p:nvPr>
            <p:ph type="title"/>
          </p:nvPr>
        </p:nvSpPr>
        <p:spPr/>
        <p:txBody>
          <a:bodyPr/>
          <a:lstStyle/>
          <a:p>
            <a:pPr algn="ctr"/>
            <a:r>
              <a:rPr lang="ar-MA"/>
              <a:t>؟ ؟ ؟</a:t>
            </a:r>
            <a:endParaRPr lang="fr-FR"/>
          </a:p>
        </p:txBody>
      </p:sp>
      <p:sp>
        <p:nvSpPr>
          <p:cNvPr id="75779" name="Rectangle 3"/>
          <p:cNvSpPr>
            <a:spLocks noGrp="1" noChangeArrowheads="1"/>
          </p:cNvSpPr>
          <p:nvPr>
            <p:ph type="body" idx="1"/>
          </p:nvPr>
        </p:nvSpPr>
        <p:spPr/>
        <p:txBody>
          <a:bodyPr/>
          <a:lstStyle/>
          <a:p>
            <a:pPr algn="r" rtl="1"/>
            <a:endParaRPr lang="ar-MA"/>
          </a:p>
          <a:p>
            <a:pPr algn="r" rtl="1"/>
            <a:r>
              <a:rPr lang="ar-MA"/>
              <a:t>عمد المشرع الدستوري المغربي إلى تحديد اختصاصات البرلمان إلا أنه أغفل أن كل ما تم تحديده للبرلمان أدرج كذلك في اختصاص الحكومة ” الفصل 47 “ </a:t>
            </a:r>
          </a:p>
          <a:p>
            <a:pPr algn="r" rtl="1">
              <a:buFont typeface="Wingdings" pitchFamily="2" charset="2"/>
              <a:buNone/>
            </a:pPr>
            <a:endParaRPr lang="ar-MA"/>
          </a:p>
          <a:p>
            <a:pPr algn="r" rtl="1">
              <a:buFont typeface="Wingdings" pitchFamily="2" charset="2"/>
              <a:buNone/>
            </a:pPr>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fr-FR"/>
              <a:t>الرباح خديجة                                             يوليوز  26-25                                                                             </a:t>
            </a:r>
          </a:p>
        </p:txBody>
      </p:sp>
      <p:sp>
        <p:nvSpPr>
          <p:cNvPr id="7" name="Slide Number Placeholder 5"/>
          <p:cNvSpPr>
            <a:spLocks noGrp="1"/>
          </p:cNvSpPr>
          <p:nvPr>
            <p:ph type="sldNum" sz="quarter" idx="12"/>
          </p:nvPr>
        </p:nvSpPr>
        <p:spPr/>
        <p:txBody>
          <a:bodyPr/>
          <a:lstStyle/>
          <a:p>
            <a:fld id="{ABA4B575-2B9F-4F1A-8476-C9216FEAB41E}" type="slidenum">
              <a:rPr lang="fr-FR"/>
              <a:pPr/>
              <a:t>5</a:t>
            </a:fld>
            <a:endParaRPr lang="fr-FR"/>
          </a:p>
        </p:txBody>
      </p:sp>
      <p:sp>
        <p:nvSpPr>
          <p:cNvPr id="12290" name="Rectangle 2"/>
          <p:cNvSpPr>
            <a:spLocks noGrp="1" noChangeArrowheads="1"/>
          </p:cNvSpPr>
          <p:nvPr>
            <p:ph type="title"/>
          </p:nvPr>
        </p:nvSpPr>
        <p:spPr/>
        <p:txBody>
          <a:bodyPr/>
          <a:lstStyle/>
          <a:p>
            <a:pPr algn="ctr"/>
            <a:r>
              <a:rPr lang="ar-MA" sz="2800" b="1"/>
              <a:t>التمرين رقم 2</a:t>
            </a:r>
            <a:br>
              <a:rPr lang="ar-MA" sz="2800" b="1"/>
            </a:br>
            <a:r>
              <a:rPr lang="ar-MA" sz="2800" b="1"/>
              <a:t> الميزانية المستجيبة لمقاربة النوع الاجتماعي</a:t>
            </a:r>
            <a:endParaRPr lang="fr-FR" sz="2800" b="1"/>
          </a:p>
        </p:txBody>
      </p:sp>
      <p:sp>
        <p:nvSpPr>
          <p:cNvPr id="12291" name="Rectangle 3"/>
          <p:cNvSpPr>
            <a:spLocks noGrp="1" noChangeArrowheads="1"/>
          </p:cNvSpPr>
          <p:nvPr>
            <p:ph type="body" idx="1"/>
          </p:nvPr>
        </p:nvSpPr>
        <p:spPr/>
        <p:txBody>
          <a:bodyPr/>
          <a:lstStyle/>
          <a:p>
            <a:pPr algn="r" rtl="1">
              <a:lnSpc>
                <a:spcPct val="90000"/>
              </a:lnSpc>
            </a:pPr>
            <a:r>
              <a:rPr lang="ar-MA" sz="2500"/>
              <a:t>يشمل مصطلح الميزانية مختلف مكوناتها، الميزانية العامة، الميزانية الملحقة، الحسابات الخصوصية للخزينة و مصالح الدولة ذات التسيير المستقل، في حين يضم قانون المالية مختلف المقتضيات القانونية لموارد و نفقات الدولة و طرق تدبيرها و مراقبتها و كذا ميزانية الدولة.</a:t>
            </a:r>
          </a:p>
          <a:p>
            <a:pPr algn="r" rtl="1">
              <a:lnSpc>
                <a:spcPct val="90000"/>
              </a:lnSpc>
            </a:pPr>
            <a:r>
              <a:rPr lang="ar-MA" sz="2500"/>
              <a:t>إذا كان الدستور و القانون التنظيمي للمالية يعرف الميزانية كما ورد أعلاه فماذا تعني الميزانية المستجيبة للنوع الاجتماعي؟</a:t>
            </a:r>
          </a:p>
          <a:p>
            <a:pPr algn="r" rtl="1">
              <a:lnSpc>
                <a:spcPct val="90000"/>
              </a:lnSpc>
              <a:buFont typeface="Wingdings" pitchFamily="2" charset="2"/>
              <a:buNone/>
            </a:pPr>
            <a:r>
              <a:rPr lang="ar-MA" sz="2500"/>
              <a:t>   منهجية الاشتغال:</a:t>
            </a:r>
          </a:p>
          <a:p>
            <a:pPr lvl="1" algn="r" rtl="1">
              <a:lnSpc>
                <a:spcPct val="90000"/>
              </a:lnSpc>
              <a:buFont typeface="Wingdings" pitchFamily="2" charset="2"/>
              <a:buChar char="ü"/>
            </a:pPr>
            <a:r>
              <a:rPr lang="ar-MA" sz="2100"/>
              <a:t>   عمل فردي</a:t>
            </a:r>
          </a:p>
          <a:p>
            <a:pPr algn="r" rtl="1">
              <a:lnSpc>
                <a:spcPct val="90000"/>
              </a:lnSpc>
              <a:buFont typeface="Wingdings" pitchFamily="2" charset="2"/>
              <a:buNone/>
            </a:pPr>
            <a:r>
              <a:rPr lang="ar-MA" sz="2500"/>
              <a:t>        30 دقيقة</a:t>
            </a:r>
            <a:endParaRPr lang="fr-FR" sz="2500"/>
          </a:p>
        </p:txBody>
      </p:sp>
      <p:pic>
        <p:nvPicPr>
          <p:cNvPr id="12292" name="Picture 4" descr="horaire"/>
          <p:cNvPicPr>
            <a:picLocks noChangeAspect="1" noChangeArrowheads="1"/>
          </p:cNvPicPr>
          <p:nvPr/>
        </p:nvPicPr>
        <p:blipFill>
          <a:blip r:embed="rId2"/>
          <a:srcRect/>
          <a:stretch>
            <a:fillRect/>
          </a:stretch>
        </p:blipFill>
        <p:spPr bwMode="auto">
          <a:xfrm>
            <a:off x="8101013" y="5229225"/>
            <a:ext cx="409575" cy="419100"/>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3078987D-C728-431B-BE21-40CFE7E6CAED}" type="slidenum">
              <a:rPr lang="fr-FR"/>
              <a:pPr/>
              <a:t>50</a:t>
            </a:fld>
            <a:endParaRPr lang="fr-FR"/>
          </a:p>
        </p:txBody>
      </p:sp>
      <p:sp>
        <p:nvSpPr>
          <p:cNvPr id="76802" name="Rectangle 2"/>
          <p:cNvSpPr>
            <a:spLocks noGrp="1" noChangeArrowheads="1"/>
          </p:cNvSpPr>
          <p:nvPr>
            <p:ph type="title"/>
          </p:nvPr>
        </p:nvSpPr>
        <p:spPr/>
        <p:txBody>
          <a:bodyPr/>
          <a:lstStyle/>
          <a:p>
            <a:pPr algn="ctr"/>
            <a:r>
              <a:rPr lang="ar-MA"/>
              <a:t>...</a:t>
            </a:r>
            <a:endParaRPr lang="fr-FR"/>
          </a:p>
        </p:txBody>
      </p:sp>
      <p:sp>
        <p:nvSpPr>
          <p:cNvPr id="76803" name="Rectangle 3"/>
          <p:cNvSpPr>
            <a:spLocks noGrp="1" noChangeArrowheads="1"/>
          </p:cNvSpPr>
          <p:nvPr>
            <p:ph type="body" idx="1"/>
          </p:nvPr>
        </p:nvSpPr>
        <p:spPr/>
        <p:txBody>
          <a:bodyPr/>
          <a:lstStyle/>
          <a:p>
            <a:pPr algn="r" rtl="1"/>
            <a:r>
              <a:rPr lang="ar-MA"/>
              <a:t>تعتبر الحكومة المشرع الأصلي عن طريق المراسيم</a:t>
            </a:r>
          </a:p>
          <a:p>
            <a:pPr algn="r" rtl="1"/>
            <a:r>
              <a:rPr lang="ar-MA"/>
              <a:t>تتوفر الحكومة على وسائل قانونية لحماية اختصاصها و تدعيم استقلالها التشريعي.</a:t>
            </a:r>
          </a:p>
          <a:p>
            <a:pPr algn="r" rtl="1"/>
            <a:r>
              <a:rPr lang="ar-MA"/>
              <a:t>يتدخل الملك في بعض حالات الاستثناء ليتخذ بعض التدابير و الإجراءات التي تدخل عادة في اختصاص المجال التشريعي ( الفصل 35 )</a:t>
            </a:r>
            <a:endParaRPr lang="fr-F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8ED4EAD3-88A3-4D4F-BAE4-F390D3976E69}" type="slidenum">
              <a:rPr lang="fr-FR"/>
              <a:pPr/>
              <a:t>51</a:t>
            </a:fld>
            <a:endParaRPr lang="fr-FR"/>
          </a:p>
        </p:txBody>
      </p:sp>
      <p:sp>
        <p:nvSpPr>
          <p:cNvPr id="77826" name="Rectangle 2"/>
          <p:cNvSpPr>
            <a:spLocks noGrp="1" noChangeArrowheads="1"/>
          </p:cNvSpPr>
          <p:nvPr>
            <p:ph type="title"/>
          </p:nvPr>
        </p:nvSpPr>
        <p:spPr/>
        <p:txBody>
          <a:bodyPr/>
          <a:lstStyle/>
          <a:p>
            <a:pPr algn="ctr"/>
            <a:r>
              <a:rPr lang="ar-MA"/>
              <a:t>....</a:t>
            </a:r>
            <a:endParaRPr lang="fr-FR"/>
          </a:p>
        </p:txBody>
      </p:sp>
      <p:sp>
        <p:nvSpPr>
          <p:cNvPr id="77827" name="Rectangle 3"/>
          <p:cNvSpPr>
            <a:spLocks noGrp="1" noChangeArrowheads="1"/>
          </p:cNvSpPr>
          <p:nvPr>
            <p:ph type="body" idx="1"/>
          </p:nvPr>
        </p:nvSpPr>
        <p:spPr/>
        <p:txBody>
          <a:bodyPr/>
          <a:lstStyle/>
          <a:p>
            <a:pPr algn="r" rtl="1">
              <a:buFont typeface="Wingdings" pitchFamily="2" charset="2"/>
              <a:buNone/>
            </a:pPr>
            <a:r>
              <a:rPr lang="ar-MA"/>
              <a:t> تبعا للفصل 45 من الدستور:</a:t>
            </a:r>
          </a:p>
          <a:p>
            <a:pPr algn="r" rtl="1">
              <a:buFont typeface="Wingdings" pitchFamily="2" charset="2"/>
              <a:buNone/>
            </a:pPr>
            <a:r>
              <a:rPr lang="ar-MA"/>
              <a:t>يمكن للبرلمان أن يأذن للحكومة بشأن اتخاذ تدابير تكون عادة من اختصاصه، في ظرف محدد و لغاية معينة بمقتضى ”مرسوم “ يدخل هذا في إطار نظام قانون الإذن، الذي يبطل بمجرد حل مجلس البرلمان. </a:t>
            </a:r>
            <a:endParaRPr lang="fr-F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13A69C84-9B67-4F0F-B9A7-C11AA648B776}" type="slidenum">
              <a:rPr lang="fr-FR"/>
              <a:pPr/>
              <a:t>52</a:t>
            </a:fld>
            <a:endParaRPr lang="fr-FR"/>
          </a:p>
        </p:txBody>
      </p:sp>
      <p:sp>
        <p:nvSpPr>
          <p:cNvPr id="78850" name="Rectangle 2"/>
          <p:cNvSpPr>
            <a:spLocks noGrp="1" noChangeArrowheads="1"/>
          </p:cNvSpPr>
          <p:nvPr>
            <p:ph type="title"/>
          </p:nvPr>
        </p:nvSpPr>
        <p:spPr/>
        <p:txBody>
          <a:bodyPr/>
          <a:lstStyle/>
          <a:p>
            <a:pPr algn="ctr"/>
            <a:r>
              <a:rPr lang="ar-MA" b="1"/>
              <a:t>الإكراهات الدستورية و القانونية – 2 -</a:t>
            </a:r>
            <a:r>
              <a:rPr lang="ar-MA"/>
              <a:t> </a:t>
            </a:r>
            <a:endParaRPr lang="fr-FR"/>
          </a:p>
        </p:txBody>
      </p:sp>
      <p:sp>
        <p:nvSpPr>
          <p:cNvPr id="78851" name="Rectangle 3"/>
          <p:cNvSpPr>
            <a:spLocks noGrp="1" noChangeArrowheads="1"/>
          </p:cNvSpPr>
          <p:nvPr>
            <p:ph type="body" idx="1"/>
          </p:nvPr>
        </p:nvSpPr>
        <p:spPr/>
        <p:txBody>
          <a:bodyPr/>
          <a:lstStyle/>
          <a:p>
            <a:pPr marL="552450" indent="-552450" algn="r" rtl="1">
              <a:buFont typeface="Wingdings" pitchFamily="2" charset="2"/>
              <a:buNone/>
            </a:pPr>
            <a:r>
              <a:rPr lang="ar-MA"/>
              <a:t>2) القيود المتعلقة بالمسطرة التشريعية </a:t>
            </a:r>
          </a:p>
          <a:p>
            <a:pPr marL="933450" lvl="1" indent="-476250" algn="r" rtl="1"/>
            <a:r>
              <a:rPr lang="ar-MA"/>
              <a:t>وضع المشرع نصوصا تمكن من فتح المجال أمام تدخل الحكومة من أجل وضع يدها على العمل التشريعي.</a:t>
            </a:r>
          </a:p>
          <a:p>
            <a:pPr marL="933450" lvl="1" indent="-476250" algn="r" rtl="1"/>
            <a:r>
              <a:rPr lang="ar-MA"/>
              <a:t>ينص الفصل 51 على رفض المقترحات و التعديلات التي يتقدم بها أعضاء البرلمان، و إذا كان قبولها يؤدي بالنسبة لقانون المالية إلى:</a:t>
            </a:r>
          </a:p>
          <a:p>
            <a:pPr marL="1733550" lvl="3" indent="-361950" algn="r" rtl="1">
              <a:buFontTx/>
              <a:buChar char="-"/>
            </a:pPr>
            <a:r>
              <a:rPr lang="ar-MA"/>
              <a:t>تخفيض الموارد العمومية</a:t>
            </a:r>
          </a:p>
          <a:p>
            <a:pPr marL="1733550" lvl="3" indent="-361950" algn="r" rtl="1">
              <a:buFontTx/>
              <a:buChar char="-"/>
            </a:pPr>
            <a:r>
              <a:rPr lang="ar-MA"/>
              <a:t>إحداث تكليف عمومي</a:t>
            </a:r>
          </a:p>
          <a:p>
            <a:pPr marL="1733550" lvl="3" indent="-361950" algn="r" rtl="1">
              <a:buFontTx/>
              <a:buChar char="-"/>
            </a:pPr>
            <a:r>
              <a:rPr lang="ar-MA"/>
              <a:t>الزيادة في تكليف موجود</a:t>
            </a:r>
            <a:endParaRPr lang="fr-F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6FECBB6E-904B-4A74-8220-83ADCFEB36F4}" type="slidenum">
              <a:rPr lang="fr-FR"/>
              <a:pPr/>
              <a:t>53</a:t>
            </a:fld>
            <a:endParaRPr lang="fr-FR"/>
          </a:p>
        </p:txBody>
      </p:sp>
      <p:sp>
        <p:nvSpPr>
          <p:cNvPr id="79874" name="Rectangle 2"/>
          <p:cNvSpPr>
            <a:spLocks noGrp="1" noChangeArrowheads="1"/>
          </p:cNvSpPr>
          <p:nvPr>
            <p:ph type="title"/>
          </p:nvPr>
        </p:nvSpPr>
        <p:spPr/>
        <p:txBody>
          <a:bodyPr/>
          <a:lstStyle/>
          <a:p>
            <a:pPr algn="ctr"/>
            <a:r>
              <a:rPr lang="ar-MA"/>
              <a:t>؟؟؟</a:t>
            </a:r>
            <a:endParaRPr lang="fr-FR"/>
          </a:p>
        </p:txBody>
      </p:sp>
      <p:sp>
        <p:nvSpPr>
          <p:cNvPr id="79875" name="Rectangle 3"/>
          <p:cNvSpPr>
            <a:spLocks noGrp="1" noChangeArrowheads="1"/>
          </p:cNvSpPr>
          <p:nvPr>
            <p:ph type="body" idx="1"/>
          </p:nvPr>
        </p:nvSpPr>
        <p:spPr/>
        <p:txBody>
          <a:bodyPr/>
          <a:lstStyle/>
          <a:p>
            <a:pPr algn="r" rtl="1"/>
            <a:r>
              <a:rPr lang="ar-MA"/>
              <a:t>ينص الفصل 53 على عدم قبول الحكومة لأي اقتراح أو تعديل لا يدخل في اختصاص ( السلطة التشريعية)</a:t>
            </a:r>
          </a:p>
          <a:p>
            <a:pPr algn="r" rtl="1"/>
            <a:r>
              <a:rPr lang="ar-MA"/>
              <a:t>رغم كون اللجن الدائمة بالبرلمان تعتبر سيدة نفسها إلا أن الحكومة تعمل على وضع جدول أعمال المجلس وفق الترتيب الذي تراه مناسبا ( طبقا للفصل 56 ) </a:t>
            </a:r>
            <a:endParaRPr lang="fr-F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fr-FR"/>
              <a:t>الرباح خديجة                                             يوليوز  26-25                                                                             </a:t>
            </a:r>
          </a:p>
        </p:txBody>
      </p:sp>
      <p:sp>
        <p:nvSpPr>
          <p:cNvPr id="7" name="Slide Number Placeholder 5"/>
          <p:cNvSpPr>
            <a:spLocks noGrp="1"/>
          </p:cNvSpPr>
          <p:nvPr>
            <p:ph type="sldNum" sz="quarter" idx="12"/>
          </p:nvPr>
        </p:nvSpPr>
        <p:spPr/>
        <p:txBody>
          <a:bodyPr/>
          <a:lstStyle/>
          <a:p>
            <a:fld id="{D9A89F28-DBDB-481A-8D6B-748080B691D9}" type="slidenum">
              <a:rPr lang="fr-FR"/>
              <a:pPr/>
              <a:t>54</a:t>
            </a:fld>
            <a:endParaRPr lang="fr-FR"/>
          </a:p>
        </p:txBody>
      </p:sp>
      <p:sp>
        <p:nvSpPr>
          <p:cNvPr id="80898" name="Rectangle 2"/>
          <p:cNvSpPr>
            <a:spLocks noGrp="1" noChangeArrowheads="1"/>
          </p:cNvSpPr>
          <p:nvPr>
            <p:ph type="title"/>
          </p:nvPr>
        </p:nvSpPr>
        <p:spPr/>
        <p:txBody>
          <a:bodyPr/>
          <a:lstStyle/>
          <a:p>
            <a:pPr algn="ctr"/>
            <a:r>
              <a:rPr lang="ar-MA"/>
              <a:t>....</a:t>
            </a:r>
            <a:endParaRPr lang="fr-FR"/>
          </a:p>
        </p:txBody>
      </p:sp>
      <p:sp>
        <p:nvSpPr>
          <p:cNvPr id="80899" name="Rectangle 3"/>
          <p:cNvSpPr>
            <a:spLocks noGrp="1" noChangeArrowheads="1"/>
          </p:cNvSpPr>
          <p:nvPr>
            <p:ph type="body" idx="1"/>
          </p:nvPr>
        </p:nvSpPr>
        <p:spPr>
          <a:xfrm>
            <a:off x="1370013" y="1827213"/>
            <a:ext cx="7523162" cy="4114800"/>
          </a:xfrm>
        </p:spPr>
        <p:txBody>
          <a:bodyPr/>
          <a:lstStyle/>
          <a:p>
            <a:pPr algn="r" rtl="1"/>
            <a:r>
              <a:rPr lang="ar-MA" sz="2500"/>
              <a:t>إن التصديق على القوانين من طرف البرلمان لا يكفي لإعطائها القوة الإلزامية الضرورية بل لابد من مصادقة جلالة الملك</a:t>
            </a:r>
          </a:p>
          <a:p>
            <a:pPr algn="r" rtl="1"/>
            <a:r>
              <a:rPr lang="ar-MA" sz="2500"/>
              <a:t>يجب الإشارة إلى أن هناك مقتضيات خاصة تسري على بعض القوانين ذات الطبيعة الخاصة</a:t>
            </a:r>
          </a:p>
          <a:p>
            <a:pPr algn="r" rtl="1">
              <a:buFont typeface="Wingdings" pitchFamily="2" charset="2"/>
              <a:buNone/>
            </a:pPr>
            <a:r>
              <a:rPr lang="ar-MA" sz="2500"/>
              <a:t>    مثلا:1)  قانون المالية:</a:t>
            </a:r>
          </a:p>
          <a:p>
            <a:pPr algn="r" rtl="1">
              <a:buFontTx/>
              <a:buChar char="-"/>
            </a:pPr>
            <a:r>
              <a:rPr lang="ar-MA" sz="2500"/>
              <a:t>يودع قانون المالية قبل نهاية السنة المالية بسبعين يوما.</a:t>
            </a:r>
          </a:p>
          <a:p>
            <a:pPr algn="r" rtl="1">
              <a:buFontTx/>
              <a:buChar char="-"/>
            </a:pPr>
            <a:r>
              <a:rPr lang="ar-MA" sz="2500"/>
              <a:t>تستكمل إجراءات المصادقة عليه قبل نهاية السنة المالية</a:t>
            </a:r>
          </a:p>
          <a:p>
            <a:pPr algn="r" rtl="1">
              <a:buFontTx/>
              <a:buChar char="-"/>
            </a:pPr>
            <a:r>
              <a:rPr lang="ar-MA" sz="2500"/>
              <a:t>يتم التصويت على الجزء المتعلق بالإيرادات قبل النفقات</a:t>
            </a:r>
          </a:p>
          <a:p>
            <a:pPr algn="r" rtl="1">
              <a:buFontTx/>
              <a:buNone/>
            </a:pPr>
            <a:r>
              <a:rPr lang="ar-MA" sz="2500"/>
              <a:t>     تقييد حركة البرلمانيين/ ات في الاقتراح و التعديل </a:t>
            </a:r>
            <a:endParaRPr lang="fr-FR" sz="2500"/>
          </a:p>
        </p:txBody>
      </p:sp>
      <p:pic>
        <p:nvPicPr>
          <p:cNvPr id="80901" name="Picture 5" descr="21"/>
          <p:cNvPicPr>
            <a:picLocks noChangeAspect="1" noChangeArrowheads="1"/>
          </p:cNvPicPr>
          <p:nvPr/>
        </p:nvPicPr>
        <p:blipFill>
          <a:blip r:embed="rId2"/>
          <a:srcRect/>
          <a:stretch>
            <a:fillRect/>
          </a:stretch>
        </p:blipFill>
        <p:spPr bwMode="auto">
          <a:xfrm>
            <a:off x="8388350" y="5373688"/>
            <a:ext cx="571500" cy="360362"/>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F1B9335E-53EC-42B3-BC38-34999393E59A}" type="slidenum">
              <a:rPr lang="fr-FR"/>
              <a:pPr/>
              <a:t>55</a:t>
            </a:fld>
            <a:endParaRPr lang="fr-FR"/>
          </a:p>
        </p:txBody>
      </p:sp>
      <p:sp>
        <p:nvSpPr>
          <p:cNvPr id="81922" name="Rectangle 2"/>
          <p:cNvSpPr>
            <a:spLocks noGrp="1" noChangeArrowheads="1"/>
          </p:cNvSpPr>
          <p:nvPr>
            <p:ph type="title"/>
          </p:nvPr>
        </p:nvSpPr>
        <p:spPr/>
        <p:txBody>
          <a:bodyPr/>
          <a:lstStyle/>
          <a:p>
            <a:pPr algn="ctr"/>
            <a:r>
              <a:rPr lang="ar-MA"/>
              <a:t>....</a:t>
            </a:r>
            <a:endParaRPr lang="fr-FR"/>
          </a:p>
        </p:txBody>
      </p:sp>
      <p:sp>
        <p:nvSpPr>
          <p:cNvPr id="81923" name="Rectangle 3"/>
          <p:cNvSpPr>
            <a:spLocks noGrp="1" noChangeArrowheads="1"/>
          </p:cNvSpPr>
          <p:nvPr>
            <p:ph type="body" idx="1"/>
          </p:nvPr>
        </p:nvSpPr>
        <p:spPr/>
        <p:txBody>
          <a:bodyPr/>
          <a:lstStyle/>
          <a:p>
            <a:pPr algn="r" rtl="1">
              <a:buFont typeface="Wingdings" pitchFamily="2" charset="2"/>
              <a:buNone/>
            </a:pPr>
            <a:r>
              <a:rPr lang="ar-MA"/>
              <a:t>3) القوانين التنظيمية ( حق الإضراب - مجلس الوصاية - تركيبة مجلس النواب - تركيبة مجلس المستشارين- القانون المالي- المجلس الدستوري- المحكمة العليا- المجلس الاقتصادي و الاجتماعي )</a:t>
            </a:r>
          </a:p>
          <a:p>
            <a:pPr algn="r" rtl="1">
              <a:buFont typeface="Wingdings" pitchFamily="2" charset="2"/>
              <a:buNone/>
            </a:pPr>
            <a:r>
              <a:rPr lang="ar-MA"/>
              <a:t>   فيما يخص هذه القوانين لا يمكن أن يصدر الأمر بتنفيذها إلا بتصريح من المجلس الدستوري.</a:t>
            </a:r>
          </a:p>
          <a:p>
            <a:pPr algn="r" rtl="1">
              <a:buFont typeface="Wingdings" pitchFamily="2" charset="2"/>
              <a:buNone/>
            </a:pPr>
            <a:r>
              <a:rPr lang="ar-MA"/>
              <a:t>   </a:t>
            </a:r>
          </a:p>
          <a:p>
            <a:pPr algn="r" rtl="1">
              <a:buFont typeface="Wingdings" pitchFamily="2" charset="2"/>
              <a:buNone/>
            </a:pPr>
            <a:endParaRPr lang="fr-F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7AB07B1A-EC28-4D02-970B-61B5009ACA26}" type="slidenum">
              <a:rPr lang="fr-FR"/>
              <a:pPr/>
              <a:t>56</a:t>
            </a:fld>
            <a:endParaRPr lang="fr-FR"/>
          </a:p>
        </p:txBody>
      </p:sp>
      <p:sp>
        <p:nvSpPr>
          <p:cNvPr id="82946" name="Rectangle 2"/>
          <p:cNvSpPr>
            <a:spLocks noGrp="1" noChangeArrowheads="1"/>
          </p:cNvSpPr>
          <p:nvPr>
            <p:ph type="title"/>
          </p:nvPr>
        </p:nvSpPr>
        <p:spPr/>
        <p:txBody>
          <a:bodyPr/>
          <a:lstStyle/>
          <a:p>
            <a:pPr algn="ctr"/>
            <a:r>
              <a:rPr lang="ar-MA" b="1"/>
              <a:t>الإكراهات السياسية و التقنية</a:t>
            </a:r>
            <a:endParaRPr lang="fr-FR" b="1"/>
          </a:p>
        </p:txBody>
      </p:sp>
      <p:sp>
        <p:nvSpPr>
          <p:cNvPr id="82947" name="Rectangle 3"/>
          <p:cNvSpPr>
            <a:spLocks noGrp="1" noChangeArrowheads="1"/>
          </p:cNvSpPr>
          <p:nvPr>
            <p:ph type="body" idx="1"/>
          </p:nvPr>
        </p:nvSpPr>
        <p:spPr/>
        <p:txBody>
          <a:bodyPr/>
          <a:lstStyle/>
          <a:p>
            <a:pPr marL="609600" indent="-609600" algn="r" rtl="1">
              <a:buFontTx/>
              <a:buAutoNum type="arabicParenR"/>
            </a:pPr>
            <a:r>
              <a:rPr lang="ar-MA" sz="2500"/>
              <a:t>إكراهات سياسية:</a:t>
            </a:r>
          </a:p>
          <a:p>
            <a:pPr marL="609600" indent="-609600" algn="r" rtl="1"/>
            <a:r>
              <a:rPr lang="ar-MA" sz="2500"/>
              <a:t>إن واقع المؤسسة البرلمانية تتحمل مسؤوليته كل الأطراف الفاعلة في الحقل السياسي لأن التهميش الذي طالها يرجع إلى عدة أمور مثل:اسندت مراجعة:</a:t>
            </a:r>
          </a:p>
          <a:p>
            <a:pPr marL="990600" lvl="1" indent="-533400" algn="r" rtl="1">
              <a:buFontTx/>
              <a:buChar char="-"/>
            </a:pPr>
            <a:r>
              <a:rPr lang="ar-MA" sz="2100"/>
              <a:t>مدونة الشغل</a:t>
            </a:r>
          </a:p>
          <a:p>
            <a:pPr marL="990600" lvl="1" indent="-533400" algn="r" rtl="1">
              <a:buFontTx/>
              <a:buChar char="-"/>
            </a:pPr>
            <a:r>
              <a:rPr lang="ar-MA" sz="2100"/>
              <a:t>مدونة الأسرة</a:t>
            </a:r>
          </a:p>
          <a:p>
            <a:pPr marL="990600" lvl="1" indent="-533400" algn="r" rtl="1">
              <a:buFontTx/>
              <a:buChar char="-"/>
            </a:pPr>
            <a:r>
              <a:rPr lang="ar-MA" sz="2100"/>
              <a:t>القوانين الانتخابية و غيرها</a:t>
            </a:r>
          </a:p>
          <a:p>
            <a:pPr marL="609600" indent="-609600" algn="r" rtl="1">
              <a:buFontTx/>
              <a:buNone/>
            </a:pPr>
            <a:r>
              <a:rPr lang="ar-MA" sz="2500"/>
              <a:t>      إلى لجن متخصصة مكلفة بمهمة مزدوجة تقنية و سياسية:</a:t>
            </a:r>
          </a:p>
          <a:p>
            <a:pPr marL="990600" lvl="1" indent="-533400" algn="r" rtl="1">
              <a:buFontTx/>
              <a:buChar char="-"/>
            </a:pPr>
            <a:r>
              <a:rPr lang="ar-MA" sz="2100"/>
              <a:t>إعداد مقترحات</a:t>
            </a:r>
          </a:p>
          <a:p>
            <a:pPr marL="990600" lvl="1" indent="-533400" algn="r" rtl="1">
              <a:buFontTx/>
              <a:buChar char="-"/>
            </a:pPr>
            <a:r>
              <a:rPr lang="ar-MA" sz="2100"/>
              <a:t>التوصل إلى توافق وطني واسع</a:t>
            </a:r>
            <a:endParaRPr lang="fr-FR" sz="21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fr-FR"/>
              <a:t>الرباح خديجة                                             يوليوز  26-25                                                                             </a:t>
            </a:r>
          </a:p>
        </p:txBody>
      </p:sp>
      <p:sp>
        <p:nvSpPr>
          <p:cNvPr id="5" name="Slide Number Placeholder 5"/>
          <p:cNvSpPr>
            <a:spLocks noGrp="1"/>
          </p:cNvSpPr>
          <p:nvPr>
            <p:ph type="sldNum" sz="quarter" idx="12"/>
          </p:nvPr>
        </p:nvSpPr>
        <p:spPr/>
        <p:txBody>
          <a:bodyPr/>
          <a:lstStyle/>
          <a:p>
            <a:fld id="{AB65DFD0-5E60-46FA-91C6-C4F193291D0E}" type="slidenum">
              <a:rPr lang="fr-FR"/>
              <a:pPr/>
              <a:t>57</a:t>
            </a:fld>
            <a:endParaRPr lang="fr-FR"/>
          </a:p>
        </p:txBody>
      </p:sp>
      <p:sp>
        <p:nvSpPr>
          <p:cNvPr id="88067" name="Rectangle 3"/>
          <p:cNvSpPr>
            <a:spLocks noGrp="1" noChangeArrowheads="1"/>
          </p:cNvSpPr>
          <p:nvPr>
            <p:ph type="body" idx="1"/>
          </p:nvPr>
        </p:nvSpPr>
        <p:spPr/>
        <p:txBody>
          <a:bodyPr/>
          <a:lstStyle/>
          <a:p>
            <a:pPr algn="r" rtl="1">
              <a:lnSpc>
                <a:spcPct val="90000"/>
              </a:lnSpc>
              <a:buFont typeface="Wingdings" pitchFamily="2" charset="2"/>
              <a:buNone/>
            </a:pPr>
            <a:r>
              <a:rPr lang="ar-MA"/>
              <a:t>2) اكراهات تقنية</a:t>
            </a:r>
          </a:p>
          <a:p>
            <a:pPr lvl="1" algn="r" rtl="1">
              <a:lnSpc>
                <a:spcPct val="90000"/>
              </a:lnSpc>
            </a:pPr>
            <a:r>
              <a:rPr lang="ar-MA"/>
              <a:t>تتجلى في استئثار السلطة التنفيذية بمصادر المعلومات و البيانات و الإحصاءات و التقارير و الدراسات بشأن مختلف المشكلات التي تطرأ على الحياة الاقتصادية و الاجتماعية و الثقافية و البيئية</a:t>
            </a:r>
          </a:p>
          <a:p>
            <a:pPr lvl="1" algn="r" rtl="1">
              <a:lnSpc>
                <a:spcPct val="90000"/>
              </a:lnSpc>
            </a:pPr>
            <a:r>
              <a:rPr lang="ar-MA"/>
              <a:t>بالإضافة إلى الامكانيات و الآليات المتوفرة</a:t>
            </a:r>
          </a:p>
          <a:p>
            <a:pPr lvl="1" algn="r" rtl="1">
              <a:lnSpc>
                <a:spcPct val="90000"/>
              </a:lnSpc>
            </a:pPr>
            <a:r>
              <a:rPr lang="ar-MA"/>
              <a:t>القدرة على التنبؤ</a:t>
            </a:r>
          </a:p>
          <a:p>
            <a:pPr lvl="1" algn="r" rtl="1">
              <a:lnSpc>
                <a:spcPct val="90000"/>
              </a:lnSpc>
            </a:pPr>
            <a:r>
              <a:rPr lang="ar-MA"/>
              <a:t>توقع الحلول التشريعية</a:t>
            </a:r>
          </a:p>
          <a:p>
            <a:pPr lvl="1" algn="r" rtl="1">
              <a:lnSpc>
                <a:spcPct val="90000"/>
              </a:lnSpc>
            </a:pPr>
            <a:r>
              <a:rPr lang="ar-MA"/>
              <a:t>الإسراع بوضع القوانين المطلوبة </a:t>
            </a:r>
          </a:p>
          <a:p>
            <a:pPr algn="r" rtl="1">
              <a:lnSpc>
                <a:spcPct val="90000"/>
              </a:lnSpc>
              <a:buFont typeface="Wingdings" pitchFamily="2" charset="2"/>
              <a:buNone/>
            </a:pPr>
            <a:r>
              <a:rPr lang="ar-MA"/>
              <a:t>            </a:t>
            </a:r>
            <a:r>
              <a:rPr lang="ar-MA" sz="2400"/>
              <a:t>الحكومة أدرى بشؤون التشريع من البرلمان</a:t>
            </a:r>
            <a:endParaRPr lang="fr-FR" sz="24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5811492B-8E8A-440B-A263-9AC0D36EDB24}" type="slidenum">
              <a:rPr lang="fr-FR"/>
              <a:pPr/>
              <a:t>58</a:t>
            </a:fld>
            <a:endParaRPr lang="fr-FR"/>
          </a:p>
        </p:txBody>
      </p:sp>
      <p:sp>
        <p:nvSpPr>
          <p:cNvPr id="89090" name="Rectangle 2"/>
          <p:cNvSpPr>
            <a:spLocks noGrp="1" noChangeArrowheads="1"/>
          </p:cNvSpPr>
          <p:nvPr>
            <p:ph type="title"/>
          </p:nvPr>
        </p:nvSpPr>
        <p:spPr/>
        <p:txBody>
          <a:bodyPr/>
          <a:lstStyle/>
          <a:p>
            <a:pPr algn="ctr"/>
            <a:r>
              <a:rPr lang="ar-MA"/>
              <a:t>؟؟؟؟</a:t>
            </a:r>
            <a:endParaRPr lang="fr-FR"/>
          </a:p>
        </p:txBody>
      </p:sp>
      <p:sp>
        <p:nvSpPr>
          <p:cNvPr id="89091" name="Rectangle 3"/>
          <p:cNvSpPr>
            <a:spLocks noGrp="1" noChangeArrowheads="1"/>
          </p:cNvSpPr>
          <p:nvPr>
            <p:ph type="body" idx="1"/>
          </p:nvPr>
        </p:nvSpPr>
        <p:spPr/>
        <p:txBody>
          <a:bodyPr/>
          <a:lstStyle/>
          <a:p>
            <a:pPr algn="r" rtl="1"/>
            <a:r>
              <a:rPr lang="ar-MA"/>
              <a:t>أمام توفر الحكومة على مجموعة من الوسائل المساعدة لتنظيم العمل التشريعي ( رغم انه ليس من اختصاصها ) يظل البرلمان يفتقر إلى:</a:t>
            </a:r>
          </a:p>
          <a:p>
            <a:pPr algn="r" rtl="1"/>
            <a:r>
              <a:rPr lang="ar-MA"/>
              <a:t>وحدات إدارية مكلفة بإجراء البحوث و الدراسات </a:t>
            </a:r>
          </a:p>
          <a:p>
            <a:pPr algn="r" rtl="1">
              <a:buFont typeface="Wingdings" pitchFamily="2" charset="2"/>
              <a:buNone/>
            </a:pPr>
            <a:r>
              <a:rPr lang="ar-MA"/>
              <a:t>اللازمة لمصاحبتهم/هن في عملهم/هن التشريعي</a:t>
            </a:r>
          </a:p>
          <a:p>
            <a:pPr algn="r" rtl="1"/>
            <a:r>
              <a:rPr lang="ar-MA"/>
              <a:t>امكانيات مادية و بشرية</a:t>
            </a:r>
            <a:endParaRPr lang="fr-F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005AB9DE-02D5-4226-85CD-A7D8330381AF}" type="slidenum">
              <a:rPr lang="fr-FR"/>
              <a:pPr/>
              <a:t>59</a:t>
            </a:fld>
            <a:endParaRPr lang="fr-FR"/>
          </a:p>
        </p:txBody>
      </p:sp>
      <p:sp>
        <p:nvSpPr>
          <p:cNvPr id="90114" name="Rectangle 2"/>
          <p:cNvSpPr>
            <a:spLocks noGrp="1" noChangeArrowheads="1"/>
          </p:cNvSpPr>
          <p:nvPr>
            <p:ph type="title"/>
          </p:nvPr>
        </p:nvSpPr>
        <p:spPr/>
        <p:txBody>
          <a:bodyPr/>
          <a:lstStyle/>
          <a:p>
            <a:pPr algn="ctr"/>
            <a:r>
              <a:rPr lang="ar-MA" b="1"/>
              <a:t>اقتراحات</a:t>
            </a:r>
            <a:endParaRPr lang="fr-FR" b="1"/>
          </a:p>
        </p:txBody>
      </p:sp>
      <p:sp>
        <p:nvSpPr>
          <p:cNvPr id="90115" name="Rectangle 3"/>
          <p:cNvSpPr>
            <a:spLocks noGrp="1" noChangeArrowheads="1"/>
          </p:cNvSpPr>
          <p:nvPr>
            <p:ph type="body" idx="1"/>
          </p:nvPr>
        </p:nvSpPr>
        <p:spPr/>
        <p:txBody>
          <a:bodyPr/>
          <a:lstStyle/>
          <a:p>
            <a:pPr algn="r" rtl="1"/>
            <a:r>
              <a:rPr lang="ar-MA"/>
              <a:t>من أجل إعادة التوازن إلى العلاقة بين السلطتين التنفيذية و التشريعية يجب:</a:t>
            </a:r>
          </a:p>
          <a:p>
            <a:pPr algn="r" rtl="1">
              <a:buFontTx/>
              <a:buChar char="-"/>
            </a:pPr>
            <a:r>
              <a:rPr lang="ar-MA"/>
              <a:t>إعادة النظر في منظومة القوانين التي تؤطر العلاقة</a:t>
            </a:r>
          </a:p>
          <a:p>
            <a:pPr algn="r" rtl="1">
              <a:buFontTx/>
              <a:buChar char="-"/>
            </a:pPr>
            <a:r>
              <a:rPr lang="ar-MA"/>
              <a:t>تحسيس المشرع بأهمية التشريع كمورد مهم للتنمية السياسية و الاجتماعية الشاملة.</a:t>
            </a:r>
          </a:p>
          <a:p>
            <a:pPr algn="r" rtl="1">
              <a:buFontTx/>
              <a:buChar char="-"/>
            </a:pPr>
            <a:r>
              <a:rPr lang="ar-MA"/>
              <a:t>ضمان المشاركة الإيجابية للأحزاب السياسية و لجمعيات المجتمع المدني</a:t>
            </a:r>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274A43C9-21E6-440F-94AB-868450BDB845}" type="slidenum">
              <a:rPr lang="fr-FR"/>
              <a:pPr/>
              <a:t>6</a:t>
            </a:fld>
            <a:endParaRPr lang="fr-FR"/>
          </a:p>
        </p:txBody>
      </p:sp>
      <p:sp>
        <p:nvSpPr>
          <p:cNvPr id="13314" name="Rectangle 2"/>
          <p:cNvSpPr>
            <a:spLocks noGrp="1" noChangeArrowheads="1"/>
          </p:cNvSpPr>
          <p:nvPr>
            <p:ph type="title"/>
          </p:nvPr>
        </p:nvSpPr>
        <p:spPr/>
        <p:txBody>
          <a:bodyPr/>
          <a:lstStyle/>
          <a:p>
            <a:pPr algn="ctr"/>
            <a:r>
              <a:rPr lang="ar-MA" b="1"/>
              <a:t>تعريف الميزانية المستجيبة للنوع الاجتماعي</a:t>
            </a:r>
            <a:endParaRPr lang="fr-FR" b="1"/>
          </a:p>
        </p:txBody>
      </p:sp>
      <p:sp>
        <p:nvSpPr>
          <p:cNvPr id="13315" name="Rectangle 3"/>
          <p:cNvSpPr>
            <a:spLocks noGrp="1" noChangeArrowheads="1"/>
          </p:cNvSpPr>
          <p:nvPr>
            <p:ph type="body" idx="1"/>
          </p:nvPr>
        </p:nvSpPr>
        <p:spPr/>
        <p:txBody>
          <a:bodyPr/>
          <a:lstStyle/>
          <a:p>
            <a:pPr algn="r" rtl="1">
              <a:lnSpc>
                <a:spcPct val="90000"/>
              </a:lnSpc>
            </a:pPr>
            <a:r>
              <a:rPr lang="ar-MA"/>
              <a:t>هو أسلوب للتقويم يهدف إلى معرفة إلى أي مدى ساهمت البرامج و الاستثمارات التي تقوم بها الوزارات و القطاعات الحكومية المختلفة في تحسين نوعية الحياة للرجال و النساء و الأطفال و الطفلات و الاشخاص في وضعية إعاقة...</a:t>
            </a:r>
          </a:p>
          <a:p>
            <a:pPr algn="r" rtl="1">
              <a:lnSpc>
                <a:spcPct val="90000"/>
              </a:lnSpc>
            </a:pPr>
            <a:r>
              <a:rPr lang="ar-MA"/>
              <a:t>هي أداة لتقدير و تقويم إلى أي مدى تم وضع الاحتياجات الأساسية للمستهدفين و المستهدفات من برامج الوزارات من رجال و نساء و فتيات في الاعتبار، سواء أثناء التخطيط أو التنفيذ أو التقويم. </a:t>
            </a:r>
            <a:endParaRPr lang="fr-F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471E2C00-71E3-42B0-9FF0-3B75585E80FD}" type="slidenum">
              <a:rPr lang="fr-FR"/>
              <a:pPr/>
              <a:t>60</a:t>
            </a:fld>
            <a:endParaRPr lang="fr-FR"/>
          </a:p>
        </p:txBody>
      </p:sp>
      <p:sp>
        <p:nvSpPr>
          <p:cNvPr id="33794" name="Rectangle 2"/>
          <p:cNvSpPr>
            <a:spLocks noGrp="1" noChangeArrowheads="1"/>
          </p:cNvSpPr>
          <p:nvPr>
            <p:ph type="title"/>
          </p:nvPr>
        </p:nvSpPr>
        <p:spPr>
          <a:xfrm>
            <a:off x="1258888" y="333375"/>
            <a:ext cx="7313612" cy="1152525"/>
          </a:xfrm>
        </p:spPr>
        <p:txBody>
          <a:bodyPr/>
          <a:lstStyle/>
          <a:p>
            <a:pPr algn="ctr"/>
            <a:r>
              <a:rPr lang="ar-MA" sz="2800" b="1"/>
              <a:t>الميزانية هي أداة تمكن من متابعة أداء مختلف الوزارات في سعيها لتقليص الفوارق بين الرجال و النساء...</a:t>
            </a:r>
            <a:endParaRPr lang="fr-FR" sz="2800" b="1"/>
          </a:p>
        </p:txBody>
      </p:sp>
      <p:sp>
        <p:nvSpPr>
          <p:cNvPr id="33795" name="Rectangle 3"/>
          <p:cNvSpPr>
            <a:spLocks noGrp="1" noChangeArrowheads="1"/>
          </p:cNvSpPr>
          <p:nvPr>
            <p:ph type="body" idx="1"/>
          </p:nvPr>
        </p:nvSpPr>
        <p:spPr>
          <a:xfrm>
            <a:off x="971550" y="1628775"/>
            <a:ext cx="7848600" cy="4464050"/>
          </a:xfrm>
        </p:spPr>
        <p:txBody>
          <a:bodyPr/>
          <a:lstStyle/>
          <a:p>
            <a:pPr marL="552450" indent="-552450" algn="r" rtl="1">
              <a:lnSpc>
                <a:spcPct val="80000"/>
              </a:lnSpc>
              <a:buFont typeface="Wingdings" pitchFamily="2" charset="2"/>
              <a:buNone/>
            </a:pPr>
            <a:r>
              <a:rPr lang="ar-MA" sz="2500"/>
              <a:t>1. بالنسبة لصانع القرار السياسي (التنفيذي – التشريعي): الميزانية المستجيبة للنوع الاجتماعي :</a:t>
            </a:r>
          </a:p>
          <a:p>
            <a:pPr marL="552450" indent="-552450" algn="r" rtl="1">
              <a:lnSpc>
                <a:spcPct val="80000"/>
              </a:lnSpc>
              <a:buFontTx/>
              <a:buChar char="-"/>
            </a:pPr>
            <a:r>
              <a:rPr lang="ar-MA" sz="2500"/>
              <a:t>توفر مختلف المعلومات الاساسية عن حاجيات الساكنة: رجالا، نساء، أطفالا، طفلات، أشخاص في وضعية إعاقة.</a:t>
            </a:r>
          </a:p>
          <a:p>
            <a:pPr marL="552450" indent="-552450" algn="r" rtl="1">
              <a:lnSpc>
                <a:spcPct val="80000"/>
              </a:lnSpc>
              <a:buFontTx/>
              <a:buChar char="-"/>
            </a:pPr>
            <a:r>
              <a:rPr lang="ar-MA" sz="2500"/>
              <a:t>تمنح إمكانية دراسة أثر السياسة و البرامج المخصصة على الساكنة...و على مدى تحقيق العدالة الاجتماعية.</a:t>
            </a:r>
          </a:p>
          <a:p>
            <a:pPr marL="552450" indent="-552450" algn="r" rtl="1">
              <a:lnSpc>
                <a:spcPct val="80000"/>
              </a:lnSpc>
              <a:buFont typeface="Wingdings" pitchFamily="2" charset="2"/>
              <a:buNone/>
            </a:pPr>
            <a:r>
              <a:rPr lang="ar-MA" sz="2500"/>
              <a:t>2. بالنسبة لمنظمات المجتمع المدني و قادة الرأي و الصحافة...: الميزانية المستجيبة للنوع الاجتماعي هي :</a:t>
            </a:r>
          </a:p>
          <a:p>
            <a:pPr marL="552450" indent="-552450" algn="r" rtl="1">
              <a:lnSpc>
                <a:spcPct val="80000"/>
              </a:lnSpc>
              <a:buFontTx/>
              <a:buChar char="-"/>
            </a:pPr>
            <a:r>
              <a:rPr lang="ar-MA" sz="2500"/>
              <a:t>بارومتر لقياس مدى استعداد السياسة العمومية للأخذ بعين الاعتبار مصالح الرجال و النساء على حد السواء.</a:t>
            </a:r>
          </a:p>
          <a:p>
            <a:pPr marL="552450" indent="-552450" algn="r" rtl="1">
              <a:lnSpc>
                <a:spcPct val="80000"/>
              </a:lnSpc>
              <a:buFontTx/>
              <a:buChar char="-"/>
            </a:pPr>
            <a:r>
              <a:rPr lang="ar-MA" sz="2500"/>
              <a:t>هي وسيلة للتأثير و الترافع من أجل سياسة عمومية أكثر إنصافا و عدالة اجتماعية.</a:t>
            </a:r>
          </a:p>
          <a:p>
            <a:pPr marL="552450" indent="-552450" algn="r" rtl="1">
              <a:lnSpc>
                <a:spcPct val="80000"/>
              </a:lnSpc>
              <a:buFont typeface="Wingdings" pitchFamily="2" charset="2"/>
              <a:buNone/>
            </a:pPr>
            <a:endParaRPr lang="ar-MA" sz="2500"/>
          </a:p>
          <a:p>
            <a:pPr marL="552450" indent="-552450" algn="r" rtl="1">
              <a:lnSpc>
                <a:spcPct val="80000"/>
              </a:lnSpc>
              <a:buFontTx/>
              <a:buNone/>
            </a:pPr>
            <a:endParaRPr lang="ar-MA" sz="2500"/>
          </a:p>
          <a:p>
            <a:pPr marL="552450" indent="-552450" algn="r" rtl="1">
              <a:lnSpc>
                <a:spcPct val="80000"/>
              </a:lnSpc>
              <a:buFont typeface="Wingdings" pitchFamily="2" charset="2"/>
              <a:buAutoNum type="arabicPeriod"/>
            </a:pPr>
            <a:endParaRPr lang="fr-FR" sz="25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p>
            <a:r>
              <a:rPr lang="fr-FR"/>
              <a:t>الرباح خديجة                                             يوليوز  26-25                                                                             </a:t>
            </a:r>
          </a:p>
        </p:txBody>
      </p:sp>
      <p:sp>
        <p:nvSpPr>
          <p:cNvPr id="16" name="Slide Number Placeholder 5"/>
          <p:cNvSpPr>
            <a:spLocks noGrp="1"/>
          </p:cNvSpPr>
          <p:nvPr>
            <p:ph type="sldNum" sz="quarter" idx="12"/>
          </p:nvPr>
        </p:nvSpPr>
        <p:spPr/>
        <p:txBody>
          <a:bodyPr/>
          <a:lstStyle/>
          <a:p>
            <a:fld id="{0926DD6B-206B-4E99-85DF-6D2C98996DC3}" type="slidenum">
              <a:rPr lang="fr-FR"/>
              <a:pPr/>
              <a:t>61</a:t>
            </a:fld>
            <a:endParaRPr lang="fr-FR"/>
          </a:p>
        </p:txBody>
      </p:sp>
      <p:sp>
        <p:nvSpPr>
          <p:cNvPr id="92162" name="Rectangle 2"/>
          <p:cNvSpPr>
            <a:spLocks noGrp="1" noChangeArrowheads="1"/>
          </p:cNvSpPr>
          <p:nvPr>
            <p:ph type="title"/>
          </p:nvPr>
        </p:nvSpPr>
        <p:spPr/>
        <p:txBody>
          <a:bodyPr/>
          <a:lstStyle/>
          <a:p>
            <a:pPr algn="ctr"/>
            <a:r>
              <a:rPr lang="ar-MA" b="1"/>
              <a:t>دور الأطراف في الميزانية</a:t>
            </a:r>
            <a:endParaRPr lang="fr-FR" b="1"/>
          </a:p>
        </p:txBody>
      </p:sp>
      <p:sp>
        <p:nvSpPr>
          <p:cNvPr id="92163" name="Rectangle 3"/>
          <p:cNvSpPr>
            <a:spLocks noGrp="1" noChangeArrowheads="1"/>
          </p:cNvSpPr>
          <p:nvPr>
            <p:ph type="body" idx="1"/>
          </p:nvPr>
        </p:nvSpPr>
        <p:spPr>
          <a:xfrm>
            <a:off x="468313" y="1557338"/>
            <a:ext cx="8215312" cy="4608512"/>
          </a:xfrm>
        </p:spPr>
        <p:txBody>
          <a:bodyPr/>
          <a:lstStyle/>
          <a:p>
            <a:pPr algn="r" rtl="1">
              <a:buFont typeface="Wingdings" pitchFamily="2" charset="2"/>
              <a:buNone/>
            </a:pPr>
            <a:r>
              <a:rPr lang="ar-MA"/>
              <a:t>                         </a:t>
            </a:r>
            <a:r>
              <a:rPr lang="ar-MA" sz="2000"/>
              <a:t>4. مرحلة المراقبة/التنفيذ</a:t>
            </a:r>
          </a:p>
          <a:p>
            <a:pPr algn="r" rtl="1">
              <a:buFont typeface="Wingdings" pitchFamily="2" charset="2"/>
              <a:buNone/>
            </a:pPr>
            <a:endParaRPr lang="ar-MA" sz="2000"/>
          </a:p>
          <a:p>
            <a:pPr algn="r" rtl="1">
              <a:buFont typeface="Wingdings" pitchFamily="2" charset="2"/>
              <a:buNone/>
            </a:pPr>
            <a:endParaRPr lang="ar-MA" sz="2000"/>
          </a:p>
          <a:p>
            <a:pPr algn="r" rtl="1">
              <a:buFont typeface="Wingdings" pitchFamily="2" charset="2"/>
              <a:buNone/>
            </a:pPr>
            <a:r>
              <a:rPr lang="ar-MA"/>
              <a:t>      </a:t>
            </a:r>
            <a:r>
              <a:rPr lang="ar-MA" sz="2000"/>
              <a:t>1. مرحلة الإعداد</a:t>
            </a:r>
            <a:r>
              <a:rPr lang="ar-MA"/>
              <a:t>                             </a:t>
            </a:r>
            <a:r>
              <a:rPr lang="ar-MA" sz="2000"/>
              <a:t>3.مرحلة التنفيذ</a:t>
            </a:r>
          </a:p>
          <a:p>
            <a:pPr algn="r" rtl="1">
              <a:buFont typeface="Wingdings" pitchFamily="2" charset="2"/>
              <a:buNone/>
            </a:pPr>
            <a:endParaRPr lang="ar-MA"/>
          </a:p>
          <a:p>
            <a:pPr algn="r" rtl="1">
              <a:buFont typeface="Wingdings" pitchFamily="2" charset="2"/>
              <a:buNone/>
            </a:pPr>
            <a:r>
              <a:rPr lang="ar-MA"/>
              <a:t>                             </a:t>
            </a:r>
            <a:r>
              <a:rPr lang="ar-MA" sz="2000"/>
              <a:t>2.مرحلة المصادقة</a:t>
            </a:r>
            <a:endParaRPr lang="fr-FR" sz="2000"/>
          </a:p>
        </p:txBody>
      </p:sp>
      <p:sp>
        <p:nvSpPr>
          <p:cNvPr id="92164" name="Rectangle 4"/>
          <p:cNvSpPr>
            <a:spLocks noChangeArrowheads="1"/>
          </p:cNvSpPr>
          <p:nvPr/>
        </p:nvSpPr>
        <p:spPr bwMode="auto">
          <a:xfrm>
            <a:off x="7596188" y="2205038"/>
            <a:ext cx="1223962" cy="576262"/>
          </a:xfrm>
          <a:prstGeom prst="rect">
            <a:avLst/>
          </a:prstGeom>
          <a:solidFill>
            <a:schemeClr val="accent1"/>
          </a:solidFill>
          <a:ln w="9525">
            <a:solidFill>
              <a:schemeClr val="tx1"/>
            </a:solidFill>
            <a:miter lim="800000"/>
            <a:headEnd/>
            <a:tailEnd/>
          </a:ln>
          <a:effectLst/>
        </p:spPr>
        <p:txBody>
          <a:bodyPr wrap="none" anchor="ctr"/>
          <a:lstStyle/>
          <a:p>
            <a:pPr algn="ctr"/>
            <a:r>
              <a:rPr lang="ar-MA" sz="2000" b="1">
                <a:latin typeface="Arial" charset="0"/>
              </a:rPr>
              <a:t>الحكومة</a:t>
            </a:r>
            <a:endParaRPr lang="fr-FR" sz="2000" b="1">
              <a:latin typeface="Arial" charset="0"/>
            </a:endParaRPr>
          </a:p>
        </p:txBody>
      </p:sp>
      <p:sp>
        <p:nvSpPr>
          <p:cNvPr id="92167" name="Rectangle 7"/>
          <p:cNvSpPr>
            <a:spLocks noChangeArrowheads="1"/>
          </p:cNvSpPr>
          <p:nvPr/>
        </p:nvSpPr>
        <p:spPr bwMode="auto">
          <a:xfrm>
            <a:off x="4067175" y="5157788"/>
            <a:ext cx="1512888" cy="360362"/>
          </a:xfrm>
          <a:prstGeom prst="rect">
            <a:avLst/>
          </a:prstGeom>
          <a:solidFill>
            <a:schemeClr val="accent1"/>
          </a:solidFill>
          <a:ln w="9525">
            <a:solidFill>
              <a:schemeClr val="tx1"/>
            </a:solidFill>
            <a:miter lim="800000"/>
            <a:headEnd/>
            <a:tailEnd/>
          </a:ln>
          <a:effectLst/>
        </p:spPr>
        <p:txBody>
          <a:bodyPr wrap="none" anchor="ctr"/>
          <a:lstStyle/>
          <a:p>
            <a:pPr algn="ctr"/>
            <a:r>
              <a:rPr lang="ar-MA" sz="2000" b="1">
                <a:latin typeface="Arial" charset="0"/>
              </a:rPr>
              <a:t>المجتمع المدني</a:t>
            </a:r>
            <a:endParaRPr lang="fr-FR" sz="2000" b="1">
              <a:latin typeface="Arial" charset="0"/>
            </a:endParaRPr>
          </a:p>
        </p:txBody>
      </p:sp>
      <p:sp>
        <p:nvSpPr>
          <p:cNvPr id="92168" name="Rectangle 8"/>
          <p:cNvSpPr>
            <a:spLocks noChangeArrowheads="1"/>
          </p:cNvSpPr>
          <p:nvPr/>
        </p:nvSpPr>
        <p:spPr bwMode="auto">
          <a:xfrm>
            <a:off x="4211638" y="2708275"/>
            <a:ext cx="1944687" cy="792163"/>
          </a:xfrm>
          <a:prstGeom prst="rect">
            <a:avLst/>
          </a:prstGeom>
          <a:solidFill>
            <a:schemeClr val="accent1"/>
          </a:solidFill>
          <a:ln w="9525">
            <a:solidFill>
              <a:schemeClr val="tx1"/>
            </a:solidFill>
            <a:miter lim="800000"/>
            <a:headEnd/>
            <a:tailEnd/>
          </a:ln>
          <a:effectLst/>
        </p:spPr>
        <p:txBody>
          <a:bodyPr wrap="none" anchor="ctr"/>
          <a:lstStyle/>
          <a:p>
            <a:pPr algn="ctr"/>
            <a:r>
              <a:rPr lang="ar-MA" b="1"/>
              <a:t>الميزانية المستجيبة</a:t>
            </a:r>
          </a:p>
          <a:p>
            <a:pPr algn="ctr"/>
            <a:r>
              <a:rPr lang="ar-MA" b="1"/>
              <a:t>للنوع الاجتماعي</a:t>
            </a:r>
            <a:endParaRPr lang="fr-FR" b="1"/>
          </a:p>
        </p:txBody>
      </p:sp>
      <p:sp>
        <p:nvSpPr>
          <p:cNvPr id="92169" name="Rectangle 9"/>
          <p:cNvSpPr>
            <a:spLocks noChangeArrowheads="1"/>
          </p:cNvSpPr>
          <p:nvPr/>
        </p:nvSpPr>
        <p:spPr bwMode="auto">
          <a:xfrm>
            <a:off x="971550" y="2133600"/>
            <a:ext cx="1223963" cy="647700"/>
          </a:xfrm>
          <a:prstGeom prst="rect">
            <a:avLst/>
          </a:prstGeom>
          <a:solidFill>
            <a:schemeClr val="accent1"/>
          </a:solidFill>
          <a:ln w="9525">
            <a:solidFill>
              <a:schemeClr val="tx1"/>
            </a:solidFill>
            <a:miter lim="800000"/>
            <a:headEnd/>
            <a:tailEnd/>
          </a:ln>
          <a:effectLst/>
        </p:spPr>
        <p:txBody>
          <a:bodyPr wrap="none" anchor="ctr"/>
          <a:lstStyle/>
          <a:p>
            <a:pPr algn="ctr"/>
            <a:r>
              <a:rPr lang="ar-MA" b="1"/>
              <a:t>البرلمان</a:t>
            </a:r>
            <a:endParaRPr lang="fr-FR" b="1"/>
          </a:p>
        </p:txBody>
      </p:sp>
      <p:sp>
        <p:nvSpPr>
          <p:cNvPr id="92171" name="AutoShape 11"/>
          <p:cNvSpPr>
            <a:spLocks noChangeArrowheads="1"/>
          </p:cNvSpPr>
          <p:nvPr/>
        </p:nvSpPr>
        <p:spPr bwMode="auto">
          <a:xfrm>
            <a:off x="2339975" y="2492375"/>
            <a:ext cx="792163" cy="215900"/>
          </a:xfrm>
          <a:prstGeom prst="rightArrow">
            <a:avLst>
              <a:gd name="adj1" fmla="val 50000"/>
              <a:gd name="adj2" fmla="val 91728"/>
            </a:avLst>
          </a:prstGeom>
          <a:solidFill>
            <a:schemeClr val="accent1"/>
          </a:solidFill>
          <a:ln w="9525">
            <a:solidFill>
              <a:schemeClr val="tx1"/>
            </a:solidFill>
            <a:miter lim="800000"/>
            <a:headEnd/>
            <a:tailEnd/>
          </a:ln>
          <a:effectLst/>
        </p:spPr>
        <p:txBody>
          <a:bodyPr wrap="none" anchor="ctr"/>
          <a:lstStyle/>
          <a:p>
            <a:endParaRPr lang="en-US"/>
          </a:p>
        </p:txBody>
      </p:sp>
      <p:sp>
        <p:nvSpPr>
          <p:cNvPr id="92173" name="AutoShape 13"/>
          <p:cNvSpPr>
            <a:spLocks noChangeArrowheads="1"/>
          </p:cNvSpPr>
          <p:nvPr/>
        </p:nvSpPr>
        <p:spPr bwMode="auto">
          <a:xfrm rot="10800000">
            <a:off x="6732588" y="2492375"/>
            <a:ext cx="792162" cy="215900"/>
          </a:xfrm>
          <a:prstGeom prst="rightArrow">
            <a:avLst>
              <a:gd name="adj1" fmla="val 50000"/>
              <a:gd name="adj2" fmla="val 91728"/>
            </a:avLst>
          </a:prstGeom>
          <a:solidFill>
            <a:schemeClr val="accent1"/>
          </a:solidFill>
          <a:ln w="9525">
            <a:solidFill>
              <a:schemeClr val="tx1"/>
            </a:solidFill>
            <a:miter lim="800000"/>
            <a:headEnd/>
            <a:tailEnd/>
          </a:ln>
          <a:effectLst/>
        </p:spPr>
        <p:txBody>
          <a:bodyPr wrap="none" anchor="ctr"/>
          <a:lstStyle/>
          <a:p>
            <a:endParaRPr lang="en-US"/>
          </a:p>
        </p:txBody>
      </p:sp>
      <p:sp>
        <p:nvSpPr>
          <p:cNvPr id="92174" name="AutoShape 14"/>
          <p:cNvSpPr>
            <a:spLocks noChangeArrowheads="1"/>
          </p:cNvSpPr>
          <p:nvPr/>
        </p:nvSpPr>
        <p:spPr bwMode="auto">
          <a:xfrm rot="2449729">
            <a:off x="2468563" y="3608388"/>
            <a:ext cx="904875" cy="168275"/>
          </a:xfrm>
          <a:prstGeom prst="rightArrow">
            <a:avLst>
              <a:gd name="adj1" fmla="val 50000"/>
              <a:gd name="adj2" fmla="val 134434"/>
            </a:avLst>
          </a:prstGeom>
          <a:solidFill>
            <a:schemeClr val="accent1"/>
          </a:solidFill>
          <a:ln w="9525">
            <a:solidFill>
              <a:schemeClr val="tx1"/>
            </a:solidFill>
            <a:miter lim="800000"/>
            <a:headEnd/>
            <a:tailEnd/>
          </a:ln>
          <a:effectLst/>
        </p:spPr>
        <p:txBody>
          <a:bodyPr wrap="none" anchor="ctr"/>
          <a:lstStyle/>
          <a:p>
            <a:endParaRPr lang="en-US"/>
          </a:p>
        </p:txBody>
      </p:sp>
      <p:sp>
        <p:nvSpPr>
          <p:cNvPr id="92175" name="AutoShape 15"/>
          <p:cNvSpPr>
            <a:spLocks noChangeArrowheads="1"/>
          </p:cNvSpPr>
          <p:nvPr/>
        </p:nvSpPr>
        <p:spPr bwMode="auto">
          <a:xfrm rot="16145874" flipH="1">
            <a:off x="4860925" y="2205038"/>
            <a:ext cx="647700" cy="215900"/>
          </a:xfrm>
          <a:prstGeom prst="rightArrow">
            <a:avLst>
              <a:gd name="adj1" fmla="val 50000"/>
              <a:gd name="adj2" fmla="val 75000"/>
            </a:avLst>
          </a:prstGeom>
          <a:solidFill>
            <a:schemeClr val="accent1"/>
          </a:solidFill>
          <a:ln w="9525">
            <a:solidFill>
              <a:schemeClr val="tx1"/>
            </a:solidFill>
            <a:miter lim="800000"/>
            <a:headEnd/>
            <a:tailEnd/>
          </a:ln>
          <a:effectLst/>
        </p:spPr>
        <p:txBody>
          <a:bodyPr wrap="none" anchor="ctr"/>
          <a:lstStyle/>
          <a:p>
            <a:endParaRPr lang="en-US"/>
          </a:p>
        </p:txBody>
      </p:sp>
      <p:sp>
        <p:nvSpPr>
          <p:cNvPr id="92176" name="AutoShape 16"/>
          <p:cNvSpPr>
            <a:spLocks noChangeArrowheads="1"/>
          </p:cNvSpPr>
          <p:nvPr/>
        </p:nvSpPr>
        <p:spPr bwMode="auto">
          <a:xfrm rot="16200000">
            <a:off x="4536281" y="4688682"/>
            <a:ext cx="576263" cy="215900"/>
          </a:xfrm>
          <a:prstGeom prst="rightArrow">
            <a:avLst>
              <a:gd name="adj1" fmla="val 50000"/>
              <a:gd name="adj2" fmla="val 66728"/>
            </a:avLst>
          </a:prstGeom>
          <a:solidFill>
            <a:schemeClr val="accent1"/>
          </a:solidFill>
          <a:ln w="9525">
            <a:solidFill>
              <a:schemeClr val="tx1"/>
            </a:solidFill>
            <a:miter lim="800000"/>
            <a:headEnd/>
            <a:tailEnd/>
          </a:ln>
          <a:effectLst/>
        </p:spPr>
        <p:txBody>
          <a:bodyPr wrap="none" anchor="ctr"/>
          <a:lstStyle/>
          <a:p>
            <a:endParaRPr lang="en-US"/>
          </a:p>
        </p:txBody>
      </p:sp>
      <p:sp>
        <p:nvSpPr>
          <p:cNvPr id="92177" name="AutoShape 17"/>
          <p:cNvSpPr>
            <a:spLocks noChangeArrowheads="1"/>
          </p:cNvSpPr>
          <p:nvPr/>
        </p:nvSpPr>
        <p:spPr bwMode="auto">
          <a:xfrm rot="-3076949">
            <a:off x="6170612" y="3775076"/>
            <a:ext cx="887413" cy="195262"/>
          </a:xfrm>
          <a:prstGeom prst="rightArrow">
            <a:avLst>
              <a:gd name="adj1" fmla="val 50000"/>
              <a:gd name="adj2" fmla="val 113618"/>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07ED368F-A367-4861-AAB3-815A4DFCD37C}" type="slidenum">
              <a:rPr lang="fr-FR"/>
              <a:pPr/>
              <a:t>62</a:t>
            </a:fld>
            <a:endParaRPr lang="fr-FR"/>
          </a:p>
        </p:txBody>
      </p:sp>
      <p:sp>
        <p:nvSpPr>
          <p:cNvPr id="93186" name="Rectangle 2"/>
          <p:cNvSpPr>
            <a:spLocks noGrp="1" noChangeArrowheads="1"/>
          </p:cNvSpPr>
          <p:nvPr>
            <p:ph type="title"/>
          </p:nvPr>
        </p:nvSpPr>
        <p:spPr/>
        <p:txBody>
          <a:bodyPr/>
          <a:lstStyle/>
          <a:p>
            <a:pPr algn="ctr"/>
            <a:r>
              <a:rPr lang="ar-MA" b="1"/>
              <a:t>الفــــريق</a:t>
            </a:r>
            <a:endParaRPr lang="fr-FR" b="1"/>
          </a:p>
        </p:txBody>
      </p:sp>
      <p:sp>
        <p:nvSpPr>
          <p:cNvPr id="93187" name="Rectangle 3"/>
          <p:cNvSpPr>
            <a:spLocks noGrp="1" noChangeArrowheads="1"/>
          </p:cNvSpPr>
          <p:nvPr>
            <p:ph type="body" idx="1"/>
          </p:nvPr>
        </p:nvSpPr>
        <p:spPr/>
        <p:txBody>
          <a:bodyPr/>
          <a:lstStyle/>
          <a:p>
            <a:pPr algn="r" rtl="1">
              <a:lnSpc>
                <a:spcPct val="90000"/>
              </a:lnSpc>
              <a:buFont typeface="Wingdings" pitchFamily="2" charset="2"/>
              <a:buNone/>
            </a:pPr>
            <a:r>
              <a:rPr lang="ar-MA" sz="2500"/>
              <a:t>1. تكوين الفريق</a:t>
            </a:r>
          </a:p>
          <a:p>
            <a:pPr lvl="1" algn="r" rtl="1">
              <a:lnSpc>
                <a:spcPct val="90000"/>
              </a:lnSpc>
              <a:buFontTx/>
              <a:buChar char="-"/>
            </a:pPr>
            <a:r>
              <a:rPr lang="ar-MA" sz="2100"/>
              <a:t>الفريق يشمل أعداد متساوية أو متقاربة من الرجال و النساء المتشبعين بفلسفة و أدوات مقاربة النوع الاجتماعي</a:t>
            </a:r>
          </a:p>
          <a:p>
            <a:pPr lvl="1" algn="r" rtl="1">
              <a:lnSpc>
                <a:spcPct val="90000"/>
              </a:lnSpc>
              <a:buFontTx/>
              <a:buChar char="-"/>
            </a:pPr>
            <a:r>
              <a:rPr lang="ar-MA" sz="2100"/>
              <a:t>الفريق يضم مجموعة متنوعة: الحكومة + البرلمان+ المجتمع المدني+ الخبراء + الشركاء</a:t>
            </a:r>
          </a:p>
          <a:p>
            <a:pPr algn="r" rtl="1">
              <a:lnSpc>
                <a:spcPct val="90000"/>
              </a:lnSpc>
              <a:buFontTx/>
              <a:buNone/>
            </a:pPr>
            <a:r>
              <a:rPr lang="ar-MA" sz="2500"/>
              <a:t>2. وضع خطة عمل</a:t>
            </a:r>
          </a:p>
          <a:p>
            <a:pPr lvl="1" algn="r" rtl="1">
              <a:lnSpc>
                <a:spcPct val="90000"/>
              </a:lnSpc>
              <a:buFontTx/>
              <a:buChar char="-"/>
            </a:pPr>
            <a:r>
              <a:rPr lang="ar-MA" sz="2100"/>
              <a:t>الفريق يحدد المؤشرات المرجو تحقيقها</a:t>
            </a:r>
          </a:p>
          <a:p>
            <a:pPr lvl="1" algn="r" rtl="1">
              <a:lnSpc>
                <a:spcPct val="90000"/>
              </a:lnSpc>
              <a:buFontTx/>
              <a:buChar char="-"/>
            </a:pPr>
            <a:r>
              <a:rPr lang="ar-MA" sz="2100"/>
              <a:t>الفريق يحدد كافة الوسائل و الإمكانيات الضرورية لمتابعة الميزانية المستجيبة للنوع الاجتماعي.</a:t>
            </a:r>
          </a:p>
          <a:p>
            <a:pPr lvl="1" algn="r" rtl="1">
              <a:lnSpc>
                <a:spcPct val="90000"/>
              </a:lnSpc>
              <a:buFontTx/>
              <a:buChar char="-"/>
            </a:pPr>
            <a:r>
              <a:rPr lang="ar-MA" sz="2100"/>
              <a:t>الفريق يحدد المدة الزمنية اللازمة (البداية و النهاية) للقيام بعملية المتابعة و مواكبة التقرير.</a:t>
            </a:r>
            <a:endParaRPr lang="fr-FR" sz="21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fr-FR"/>
              <a:t>الرباح خديجة                                             يوليوز  26-25                                                                             </a:t>
            </a:r>
          </a:p>
        </p:txBody>
      </p:sp>
      <p:sp>
        <p:nvSpPr>
          <p:cNvPr id="5" name="Slide Number Placeholder 5"/>
          <p:cNvSpPr>
            <a:spLocks noGrp="1"/>
          </p:cNvSpPr>
          <p:nvPr>
            <p:ph type="sldNum" sz="quarter" idx="12"/>
          </p:nvPr>
        </p:nvSpPr>
        <p:spPr/>
        <p:txBody>
          <a:bodyPr/>
          <a:lstStyle/>
          <a:p>
            <a:fld id="{75F63E24-2AAE-4955-ABB7-07BA22776FD4}" type="slidenum">
              <a:rPr lang="fr-FR"/>
              <a:pPr/>
              <a:t>63</a:t>
            </a:fld>
            <a:endParaRPr lang="fr-FR"/>
          </a:p>
        </p:txBody>
      </p:sp>
      <p:sp>
        <p:nvSpPr>
          <p:cNvPr id="94211" name="Rectangle 3"/>
          <p:cNvSpPr>
            <a:spLocks noGrp="1" noChangeArrowheads="1"/>
          </p:cNvSpPr>
          <p:nvPr>
            <p:ph type="body" idx="1"/>
          </p:nvPr>
        </p:nvSpPr>
        <p:spPr>
          <a:xfrm>
            <a:off x="755650" y="1557338"/>
            <a:ext cx="7927975" cy="4751387"/>
          </a:xfrm>
        </p:spPr>
        <p:txBody>
          <a:bodyPr/>
          <a:lstStyle/>
          <a:p>
            <a:pPr algn="r" rtl="1">
              <a:lnSpc>
                <a:spcPct val="80000"/>
              </a:lnSpc>
              <a:buFont typeface="Wingdings" pitchFamily="2" charset="2"/>
              <a:buNone/>
            </a:pPr>
            <a:r>
              <a:rPr lang="ar-MA" sz="2500"/>
              <a:t>3. تنفيذ المتابعة</a:t>
            </a:r>
          </a:p>
          <a:p>
            <a:pPr algn="r" rtl="1">
              <a:lnSpc>
                <a:spcPct val="80000"/>
              </a:lnSpc>
              <a:buFontTx/>
              <a:buChar char="-"/>
            </a:pPr>
            <a:r>
              <a:rPr lang="ar-MA" sz="2500"/>
              <a:t>يعمل الفريق على توزيع المهام (من يقوم بماذا؟)</a:t>
            </a:r>
          </a:p>
          <a:p>
            <a:pPr algn="r" rtl="1">
              <a:lnSpc>
                <a:spcPct val="80000"/>
              </a:lnSpc>
              <a:buFontTx/>
              <a:buChar char="-"/>
            </a:pPr>
            <a:r>
              <a:rPr lang="ar-MA" sz="2500"/>
              <a:t>يتابع الفريق التقارير المنجزة و يراقب التعاقد الذي تم إنجازه بين الوزارة و الأطراف الأخرى.</a:t>
            </a:r>
          </a:p>
          <a:p>
            <a:pPr algn="r" rtl="1">
              <a:lnSpc>
                <a:spcPct val="80000"/>
              </a:lnSpc>
              <a:buFontTx/>
              <a:buChar char="-"/>
            </a:pPr>
            <a:r>
              <a:rPr lang="ar-MA" sz="2500"/>
              <a:t>يصدر الفريق التوصيات بعد عملية المتابعة</a:t>
            </a:r>
          </a:p>
          <a:p>
            <a:pPr algn="r" rtl="1">
              <a:lnSpc>
                <a:spcPct val="80000"/>
              </a:lnSpc>
              <a:buFontTx/>
              <a:buChar char="-"/>
            </a:pPr>
            <a:r>
              <a:rPr lang="ar-MA" sz="2500"/>
              <a:t>يعيد ترتيب و الأولويات بناء على التوصيات.</a:t>
            </a:r>
          </a:p>
          <a:p>
            <a:pPr algn="r" rtl="1">
              <a:lnSpc>
                <a:spcPct val="80000"/>
              </a:lnSpc>
              <a:buFontTx/>
              <a:buNone/>
            </a:pPr>
            <a:r>
              <a:rPr lang="ar-MA" sz="2500"/>
              <a:t>4. تقويم المتابعة و تطويرها</a:t>
            </a:r>
          </a:p>
          <a:p>
            <a:pPr algn="r" rtl="1">
              <a:lnSpc>
                <a:spcPct val="80000"/>
              </a:lnSpc>
              <a:buFontTx/>
              <a:buChar char="-"/>
            </a:pPr>
            <a:r>
              <a:rPr lang="ar-MA" sz="2500"/>
              <a:t>يعمل الفريق على تقييم النتائج بناء على المؤشرات و المعايير التي وضعها في البداية.</a:t>
            </a:r>
          </a:p>
          <a:p>
            <a:pPr algn="r" rtl="1">
              <a:lnSpc>
                <a:spcPct val="80000"/>
              </a:lnSpc>
              <a:buFontTx/>
              <a:buChar char="-"/>
            </a:pPr>
            <a:r>
              <a:rPr lang="ar-MA" sz="2500"/>
              <a:t>في حالة فشل العملية يسهر الفريق على عملية التقويم.</a:t>
            </a:r>
          </a:p>
          <a:p>
            <a:pPr algn="r" rtl="1">
              <a:lnSpc>
                <a:spcPct val="80000"/>
              </a:lnSpc>
              <a:buFontTx/>
              <a:buChar char="-"/>
            </a:pPr>
            <a:r>
              <a:rPr lang="ar-MA" sz="2500"/>
              <a:t>يعمل الفريق على سد جوانب القصور</a:t>
            </a:r>
          </a:p>
          <a:p>
            <a:pPr algn="r" rtl="1">
              <a:lnSpc>
                <a:spcPct val="80000"/>
              </a:lnSpc>
              <a:buFontTx/>
              <a:buChar char="-"/>
            </a:pPr>
            <a:r>
              <a:rPr lang="ar-MA" sz="2500"/>
              <a:t>يعمل الفريق على مواكبة التطورات التي قد تطرأ على الوضع الأولي.</a:t>
            </a:r>
            <a:endParaRPr lang="fr-FR" sz="25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490288A0-1DF0-4B3E-86CB-526AEED7C7D6}" type="slidenum">
              <a:rPr lang="fr-FR"/>
              <a:pPr/>
              <a:t>7</a:t>
            </a:fld>
            <a:endParaRPr lang="fr-FR"/>
          </a:p>
        </p:txBody>
      </p:sp>
      <p:sp>
        <p:nvSpPr>
          <p:cNvPr id="14338" name="Rectangle 2"/>
          <p:cNvSpPr>
            <a:spLocks noGrp="1" noChangeArrowheads="1"/>
          </p:cNvSpPr>
          <p:nvPr>
            <p:ph type="title"/>
          </p:nvPr>
        </p:nvSpPr>
        <p:spPr/>
        <p:txBody>
          <a:bodyPr/>
          <a:lstStyle/>
          <a:p>
            <a:pPr algn="ctr"/>
            <a:r>
              <a:rPr lang="ar-MA" b="1"/>
              <a:t>تعريف الميزانية المستجيبة للنوع الاجتماعي</a:t>
            </a:r>
            <a:endParaRPr lang="fr-FR" b="1"/>
          </a:p>
        </p:txBody>
      </p:sp>
      <p:sp>
        <p:nvSpPr>
          <p:cNvPr id="14339" name="Rectangle 3"/>
          <p:cNvSpPr>
            <a:spLocks noGrp="1" noChangeArrowheads="1"/>
          </p:cNvSpPr>
          <p:nvPr>
            <p:ph type="body" idx="1"/>
          </p:nvPr>
        </p:nvSpPr>
        <p:spPr/>
        <p:txBody>
          <a:bodyPr/>
          <a:lstStyle/>
          <a:p>
            <a:pPr algn="r" rtl="1"/>
            <a:r>
              <a:rPr lang="ar-MA" sz="2500"/>
              <a:t>الميزانية المستجيبة للنوع الاجتماعي تجمع بين التوازن:</a:t>
            </a:r>
          </a:p>
          <a:p>
            <a:pPr lvl="1" algn="r" rtl="1">
              <a:buFont typeface="Wingdings" pitchFamily="2" charset="2"/>
              <a:buChar char="ü"/>
            </a:pPr>
            <a:r>
              <a:rPr lang="ar-MA" sz="2100"/>
              <a:t>الماكرواقتصادي</a:t>
            </a:r>
          </a:p>
          <a:p>
            <a:pPr lvl="1" algn="r" rtl="1">
              <a:buFont typeface="Wingdings" pitchFamily="2" charset="2"/>
              <a:buChar char="ü"/>
            </a:pPr>
            <a:r>
              <a:rPr lang="ar-MA" sz="2100"/>
              <a:t>التوازن بين النفقات و المداخيل </a:t>
            </a:r>
          </a:p>
          <a:p>
            <a:pPr lvl="1" algn="r" rtl="1">
              <a:buFont typeface="Wingdings" pitchFamily="2" charset="2"/>
              <a:buChar char="ü"/>
            </a:pPr>
            <a:r>
              <a:rPr lang="ar-MA" sz="2100"/>
              <a:t>التنمية الاقتصادية و الاجتماعية.</a:t>
            </a:r>
          </a:p>
          <a:p>
            <a:pPr algn="r" rtl="1"/>
            <a:r>
              <a:rPr lang="ar-MA" sz="2500"/>
              <a:t>هي صيرورة تستهدف قياس أثر الاعتمادات المرصودة بمدى تحسن ظروف عيش الساكنة رجالا و نساء و فتيات و أطفال و أشخاص في وضعية إعاقة و تأثير ذلك على :</a:t>
            </a:r>
          </a:p>
          <a:p>
            <a:pPr lvl="1" algn="r" rtl="1">
              <a:buFont typeface="Wingdings" pitchFamily="2" charset="2"/>
              <a:buChar char="ü"/>
            </a:pPr>
            <a:r>
              <a:rPr lang="ar-MA" sz="2100"/>
              <a:t>   استعمال الوقت</a:t>
            </a:r>
          </a:p>
          <a:p>
            <a:pPr lvl="1" algn="r" rtl="1">
              <a:buFont typeface="Wingdings" pitchFamily="2" charset="2"/>
              <a:buChar char="ü"/>
            </a:pPr>
            <a:r>
              <a:rPr lang="ar-MA" sz="2100"/>
              <a:t>   الوصول و التحكم</a:t>
            </a:r>
          </a:p>
          <a:p>
            <a:pPr lvl="1" algn="r" rtl="1">
              <a:buFont typeface="Wingdings" pitchFamily="2" charset="2"/>
              <a:buChar char="ü"/>
            </a:pPr>
            <a:r>
              <a:rPr lang="ar-MA" sz="2100"/>
              <a:t>   الحالة و الوضعية</a:t>
            </a:r>
            <a:endParaRPr lang="fr-FR" sz="21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0DB2C6AE-1B2B-4B45-B527-41FC5B76EF74}" type="slidenum">
              <a:rPr lang="fr-FR"/>
              <a:pPr/>
              <a:t>8</a:t>
            </a:fld>
            <a:endParaRPr lang="fr-FR"/>
          </a:p>
        </p:txBody>
      </p:sp>
      <p:sp>
        <p:nvSpPr>
          <p:cNvPr id="15362" name="Rectangle 2"/>
          <p:cNvSpPr>
            <a:spLocks noGrp="1" noChangeArrowheads="1"/>
          </p:cNvSpPr>
          <p:nvPr>
            <p:ph type="title"/>
          </p:nvPr>
        </p:nvSpPr>
        <p:spPr/>
        <p:txBody>
          <a:bodyPr/>
          <a:lstStyle/>
          <a:p>
            <a:pPr algn="ctr"/>
            <a:r>
              <a:rPr lang="ar-MA" b="1"/>
              <a:t>تعريف الميزانية المستجيبة للنوع الاجتماعي</a:t>
            </a:r>
            <a:endParaRPr lang="fr-FR" b="1"/>
          </a:p>
        </p:txBody>
      </p:sp>
      <p:sp>
        <p:nvSpPr>
          <p:cNvPr id="15363" name="Rectangle 3"/>
          <p:cNvSpPr>
            <a:spLocks noGrp="1" noChangeArrowheads="1"/>
          </p:cNvSpPr>
          <p:nvPr>
            <p:ph type="body" idx="1"/>
          </p:nvPr>
        </p:nvSpPr>
        <p:spPr/>
        <p:txBody>
          <a:bodyPr/>
          <a:lstStyle/>
          <a:p>
            <a:pPr algn="r" rtl="1"/>
            <a:r>
              <a:rPr lang="ar-MA"/>
              <a:t>إدماج مقاربة النوع الاجتماعي في الميزانية يشكل جزء من مقاربة مندمجة تهدف تحقيق الإنصاف و المساواة عبر ترجمة الميزانية إلى سياسة و برامج هدفها تقوية اللاتمركز و إعادة توزيع المسؤوليات على المستويات غير الممركزة للإدارة و ذلك عن طريق:</a:t>
            </a:r>
          </a:p>
          <a:p>
            <a:pPr lvl="1" algn="r" rtl="1">
              <a:buFontTx/>
              <a:buChar char="-"/>
            </a:pPr>
            <a:r>
              <a:rPr lang="ar-MA"/>
              <a:t>التعاقد </a:t>
            </a:r>
          </a:p>
          <a:p>
            <a:pPr lvl="1" algn="r" rtl="1">
              <a:buFontTx/>
              <a:buChar char="-"/>
            </a:pPr>
            <a:r>
              <a:rPr lang="ar-MA"/>
              <a:t>الشراكة</a:t>
            </a:r>
          </a:p>
          <a:p>
            <a:pPr lvl="1" algn="r" rtl="1">
              <a:buFontTx/>
              <a:buChar char="-"/>
            </a:pPr>
            <a:r>
              <a:rPr lang="ar-MA"/>
              <a:t>إصلاح المراقبة المالية</a:t>
            </a:r>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fr-FR"/>
              <a:t>الرباح خديجة                                             يوليوز  26-25                                                                             </a:t>
            </a:r>
          </a:p>
        </p:txBody>
      </p:sp>
      <p:sp>
        <p:nvSpPr>
          <p:cNvPr id="6" name="Slide Number Placeholder 5"/>
          <p:cNvSpPr>
            <a:spLocks noGrp="1"/>
          </p:cNvSpPr>
          <p:nvPr>
            <p:ph type="sldNum" sz="quarter" idx="12"/>
          </p:nvPr>
        </p:nvSpPr>
        <p:spPr/>
        <p:txBody>
          <a:bodyPr/>
          <a:lstStyle/>
          <a:p>
            <a:fld id="{6616B7F8-4E7A-4580-BB33-817A40AB01DA}" type="slidenum">
              <a:rPr lang="fr-FR"/>
              <a:pPr/>
              <a:t>9</a:t>
            </a:fld>
            <a:endParaRPr lang="fr-FR"/>
          </a:p>
        </p:txBody>
      </p:sp>
      <p:sp>
        <p:nvSpPr>
          <p:cNvPr id="16386" name="Rectangle 2"/>
          <p:cNvSpPr>
            <a:spLocks noGrp="1" noChangeArrowheads="1"/>
          </p:cNvSpPr>
          <p:nvPr>
            <p:ph type="title"/>
          </p:nvPr>
        </p:nvSpPr>
        <p:spPr>
          <a:xfrm>
            <a:off x="1042988" y="333375"/>
            <a:ext cx="7313612" cy="1143000"/>
          </a:xfrm>
        </p:spPr>
        <p:txBody>
          <a:bodyPr/>
          <a:lstStyle/>
          <a:p>
            <a:pPr algn="ctr"/>
            <a:r>
              <a:rPr lang="ar-MA" sz="3200" b="1"/>
              <a:t>أسئلة لا بد منها عند إعداد ميزانية مستجيبة </a:t>
            </a:r>
            <a:br>
              <a:rPr lang="ar-MA" sz="3200" b="1"/>
            </a:br>
            <a:r>
              <a:rPr lang="ar-MA" sz="3200" b="1"/>
              <a:t>للنوع الاجتماعي</a:t>
            </a:r>
            <a:r>
              <a:rPr lang="ar-MA" sz="3200"/>
              <a:t> </a:t>
            </a:r>
            <a:endParaRPr lang="fr-FR" sz="3200"/>
          </a:p>
        </p:txBody>
      </p:sp>
      <p:sp>
        <p:nvSpPr>
          <p:cNvPr id="16387" name="Rectangle 3"/>
          <p:cNvSpPr>
            <a:spLocks noGrp="1" noChangeArrowheads="1"/>
          </p:cNvSpPr>
          <p:nvPr>
            <p:ph type="body" idx="1"/>
          </p:nvPr>
        </p:nvSpPr>
        <p:spPr/>
        <p:txBody>
          <a:bodyPr/>
          <a:lstStyle/>
          <a:p>
            <a:pPr algn="r" rtl="1"/>
            <a:r>
              <a:rPr lang="ar-MA"/>
              <a:t>أسئلة أساسية عند وضع السياسات:</a:t>
            </a:r>
          </a:p>
          <a:p>
            <a:pPr algn="r" rtl="1">
              <a:buFontTx/>
              <a:buChar char="-"/>
            </a:pPr>
            <a:r>
              <a:rPr lang="ar-MA"/>
              <a:t>هل تم وضع السياسات بناء على تحديد احتياجات الرجال و النساء و الفتيات؟</a:t>
            </a:r>
          </a:p>
          <a:p>
            <a:pPr algn="r" rtl="1">
              <a:buFontTx/>
              <a:buChar char="-"/>
            </a:pPr>
            <a:r>
              <a:rPr lang="ar-MA"/>
              <a:t>هل تم وضع عدة مؤشرات تأخذ بعين الاعتبار مدى تطبيق و استحضار بعد النوع الاجتماعي؟</a:t>
            </a:r>
          </a:p>
          <a:p>
            <a:pPr algn="r" rtl="1">
              <a:buFontTx/>
              <a:buChar char="-"/>
            </a:pPr>
            <a:r>
              <a:rPr lang="ar-MA"/>
              <a:t>هل أخذ بعين الاعتبار مستوى التفاوت بين الرجال و النساء أثناء إعداد السياسة؟</a:t>
            </a:r>
          </a:p>
          <a:p>
            <a:pPr algn="r" rtl="1">
              <a:buFontTx/>
              <a:buNone/>
            </a:pPr>
            <a:endParaRPr lang="fr-FR"/>
          </a:p>
        </p:txBody>
      </p:sp>
    </p:spTree>
  </p:cSld>
  <p:clrMapOvr>
    <a:masterClrMapping/>
  </p:clrMapOvr>
</p:sld>
</file>

<file path=ppt/theme/theme1.xml><?xml version="1.0" encoding="utf-8"?>
<a:theme xmlns:a="http://schemas.openxmlformats.org/drawingml/2006/main" name="Éclipse">
  <a:themeElements>
    <a:clrScheme name="É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É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É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É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É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É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É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É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É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É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É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É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974</TotalTime>
  <Words>4384</Words>
  <Application>Microsoft PowerPoint</Application>
  <PresentationFormat>On-screen Show (4:3)</PresentationFormat>
  <Paragraphs>587</Paragraphs>
  <Slides>63</Slides>
  <Notes>14</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Éclipse</vt:lpstr>
      <vt:lpstr>Capacity building workshop for NGOs on Gender Responsive Budgeting: A reflection on the role of civil society within the GRB process by Khadija Errebah, Rabat, Morocco July 2008</vt:lpstr>
      <vt:lpstr>Slide 2</vt:lpstr>
      <vt:lpstr>الأهــــــــــداف</vt:lpstr>
      <vt:lpstr>تمرين رقم1  التــــعاقد البـــيداغـــــوجي</vt:lpstr>
      <vt:lpstr>التمرين رقم 2  الميزانية المستجيبة لمقاربة النوع الاجتماعي</vt:lpstr>
      <vt:lpstr>تعريف الميزانية المستجيبة للنوع الاجتماعي</vt:lpstr>
      <vt:lpstr>تعريف الميزانية المستجيبة للنوع الاجتماعي</vt:lpstr>
      <vt:lpstr>تعريف الميزانية المستجيبة للنوع الاجتماعي</vt:lpstr>
      <vt:lpstr>أسئلة لا بد منها عند إعداد ميزانية مستجيبة  للنوع الاجتماعي </vt:lpstr>
      <vt:lpstr> </vt:lpstr>
      <vt:lpstr>التمرين رقم 03  أسباب و قواعد اعتماد ميزانية مستجيبة للنوع الاجتماعي</vt:lpstr>
      <vt:lpstr>الأسباب التي دفعت للاهتمام بميزانية مستجيبة لحاجيات  الرجال و النساء</vt:lpstr>
      <vt:lpstr>Slide 13</vt:lpstr>
      <vt:lpstr>اقتصاد الرعاية</vt:lpstr>
      <vt:lpstr>أهمية تحليل النوع الاجتماعي</vt:lpstr>
      <vt:lpstr>تمرين رقم 04   برامج/مشاريع وزارية مستجيبة للنوع الاجتماعي</vt:lpstr>
      <vt:lpstr>ميزانية مستجيبة للنوع الاجتماعي</vt:lpstr>
      <vt:lpstr> </vt:lpstr>
      <vt:lpstr>إصلاح الميزانية يرتكز على:</vt:lpstr>
      <vt:lpstr>ما تحقـــــــق </vt:lpstr>
      <vt:lpstr> </vt:lpstr>
      <vt:lpstr>و لكن تم تعميمه على قطاعات أخرى مثل:</vt:lpstr>
      <vt:lpstr>Slide 23</vt:lpstr>
      <vt:lpstr>Slide 24</vt:lpstr>
      <vt:lpstr>لكن ما تحقق يظل يحتاج إلى:</vt:lpstr>
      <vt:lpstr>1. مجال الفلاحة و التنمية القروية </vt:lpstr>
      <vt:lpstr>Slide 27</vt:lpstr>
      <vt:lpstr>2. في مجال الصحة </vt:lpstr>
      <vt:lpstr> </vt:lpstr>
      <vt:lpstr>3. في مجال التربية الوطنية </vt:lpstr>
      <vt:lpstr>Slide 31</vt:lpstr>
      <vt:lpstr>4. كتابة الدولة المكلفة بالأسرة و الطفولة و ..... </vt:lpstr>
      <vt:lpstr>5. التجـــهيــــــز </vt:lpstr>
      <vt:lpstr>التمرين رقم 05  المــداخيل و النــفقــــات</vt:lpstr>
      <vt:lpstr>النفقات و المداخيل المستجيبة للنوع الاجتماعي</vt:lpstr>
      <vt:lpstr>1. نفقات خاصة بالنساء و الفتيات</vt:lpstr>
      <vt:lpstr>2. نفقات خاصة تدعم المساواة</vt:lpstr>
      <vt:lpstr>3. النفقات العادية</vt:lpstr>
      <vt:lpstr>Slide 39</vt:lpstr>
      <vt:lpstr>تمرين رقم 06:</vt:lpstr>
      <vt:lpstr>أدوات الميزانية المستجيبة للنوع الاجتماعي</vt:lpstr>
      <vt:lpstr>أدوات الميزانية المستجيبة للنوع الاجتماعي</vt:lpstr>
      <vt:lpstr>أدوات الميزانية المستجيبة للنوع الاجتماعي</vt:lpstr>
      <vt:lpstr>التمرين رقم 07</vt:lpstr>
      <vt:lpstr>مكانة البرلمان..؟</vt:lpstr>
      <vt:lpstr> </vt:lpstr>
      <vt:lpstr> الإكراهات الدستورية و القانونية – 1 -</vt:lpstr>
      <vt:lpstr> </vt:lpstr>
      <vt:lpstr>؟ ؟ ؟</vt:lpstr>
      <vt:lpstr>...</vt:lpstr>
      <vt:lpstr>....</vt:lpstr>
      <vt:lpstr>الإكراهات الدستورية و القانونية – 2 - </vt:lpstr>
      <vt:lpstr>؟؟؟</vt:lpstr>
      <vt:lpstr>....</vt:lpstr>
      <vt:lpstr>....</vt:lpstr>
      <vt:lpstr>الإكراهات السياسية و التقنية</vt:lpstr>
      <vt:lpstr>Slide 57</vt:lpstr>
      <vt:lpstr>؟؟؟؟</vt:lpstr>
      <vt:lpstr>اقتراحات</vt:lpstr>
      <vt:lpstr>الميزانية هي أداة تمكن من متابعة أداء مختلف الوزارات في سعيها لتقليص الفوارق بين الرجال و النساء...</vt:lpstr>
      <vt:lpstr>دور الأطراف في الميزانية</vt:lpstr>
      <vt:lpstr>الفــــريق</vt:lpstr>
      <vt:lpstr>Slide 63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Fatou Lo</cp:lastModifiedBy>
  <cp:revision>74</cp:revision>
  <dcterms:created xsi:type="dcterms:W3CDTF">1601-01-01T00:00:00Z</dcterms:created>
  <dcterms:modified xsi:type="dcterms:W3CDTF">2008-08-11T14:33:16Z</dcterms:modified>
</cp:coreProperties>
</file>